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648" r:id="rId1"/>
  </p:sldMasterIdLst>
  <p:notesMasterIdLst>
    <p:notesMasterId r:id="rId65"/>
  </p:notesMasterIdLst>
  <p:sldIdLst>
    <p:sldId id="350" r:id="rId2"/>
    <p:sldId id="429" r:id="rId3"/>
    <p:sldId id="428" r:id="rId4"/>
    <p:sldId id="465" r:id="rId5"/>
    <p:sldId id="466" r:id="rId6"/>
    <p:sldId id="467" r:id="rId7"/>
    <p:sldId id="468" r:id="rId8"/>
    <p:sldId id="471" r:id="rId9"/>
    <p:sldId id="472" r:id="rId10"/>
    <p:sldId id="473" r:id="rId11"/>
    <p:sldId id="474" r:id="rId12"/>
    <p:sldId id="351" r:id="rId13"/>
    <p:sldId id="475" r:id="rId14"/>
    <p:sldId id="477" r:id="rId15"/>
    <p:sldId id="478" r:id="rId16"/>
    <p:sldId id="476" r:id="rId17"/>
    <p:sldId id="479" r:id="rId18"/>
    <p:sldId id="480" r:id="rId19"/>
    <p:sldId id="481" r:id="rId20"/>
    <p:sldId id="482" r:id="rId21"/>
    <p:sldId id="483" r:id="rId22"/>
    <p:sldId id="484" r:id="rId23"/>
    <p:sldId id="485" r:id="rId24"/>
    <p:sldId id="486" r:id="rId25"/>
    <p:sldId id="487" r:id="rId26"/>
    <p:sldId id="488" r:id="rId27"/>
    <p:sldId id="489" r:id="rId28"/>
    <p:sldId id="495" r:id="rId29"/>
    <p:sldId id="492" r:id="rId30"/>
    <p:sldId id="356" r:id="rId31"/>
    <p:sldId id="357" r:id="rId32"/>
    <p:sldId id="358" r:id="rId33"/>
    <p:sldId id="359" r:id="rId34"/>
    <p:sldId id="360" r:id="rId35"/>
    <p:sldId id="361" r:id="rId36"/>
    <p:sldId id="367" r:id="rId37"/>
    <p:sldId id="371" r:id="rId38"/>
    <p:sldId id="374" r:id="rId39"/>
    <p:sldId id="375" r:id="rId40"/>
    <p:sldId id="373" r:id="rId41"/>
    <p:sldId id="491" r:id="rId42"/>
    <p:sldId id="383" r:id="rId43"/>
    <p:sldId id="464" r:id="rId44"/>
    <p:sldId id="406" r:id="rId45"/>
    <p:sldId id="407" r:id="rId46"/>
    <p:sldId id="408" r:id="rId47"/>
    <p:sldId id="410" r:id="rId48"/>
    <p:sldId id="496" r:id="rId49"/>
    <p:sldId id="409" r:id="rId50"/>
    <p:sldId id="414" r:id="rId51"/>
    <p:sldId id="494" r:id="rId52"/>
    <p:sldId id="493" r:id="rId53"/>
    <p:sldId id="416" r:id="rId54"/>
    <p:sldId id="417" r:id="rId55"/>
    <p:sldId id="418" r:id="rId56"/>
    <p:sldId id="419" r:id="rId57"/>
    <p:sldId id="420" r:id="rId58"/>
    <p:sldId id="421" r:id="rId59"/>
    <p:sldId id="422" r:id="rId60"/>
    <p:sldId id="423" r:id="rId61"/>
    <p:sldId id="424" r:id="rId62"/>
    <p:sldId id="425" r:id="rId63"/>
    <p:sldId id="426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gelis hristidis" initials="vh" lastIdx="2" clrIdx="0">
    <p:extLst>
      <p:ext uri="{19B8F6BF-5375-455C-9EA6-DF929625EA0E}">
        <p15:presenceInfo xmlns:p15="http://schemas.microsoft.com/office/powerpoint/2012/main" userId="4f311c13892de8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83619" autoAdjust="0"/>
  </p:normalViewPr>
  <p:slideViewPr>
    <p:cSldViewPr>
      <p:cViewPr varScale="1">
        <p:scale>
          <a:sx n="101" d="100"/>
          <a:sy n="101" d="100"/>
        </p:scale>
        <p:origin x="859" y="2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154" y="-7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9F9785-B714-4355-9128-4C9AFF94E816}" type="datetimeFigureOut">
              <a:rPr lang="en-US" smtClean="0"/>
              <a:pPr/>
              <a:t>11/26/2018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BCD5C7-AD7F-4FAA-B7B9-A09C6EEE6F7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CD5C7-AD7F-4FAA-B7B9-A09C6EEE6F7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635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F1906A-C082-44E9-80D3-711DF69EBA7D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2457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C</a:t>
            </a:r>
            <a:r>
              <a:rPr lang="en-US" altLang="zh-TW">
                <a:ea typeface="新細明體" pitchFamily="1" charset="-128"/>
              </a:rPr>
              <a:t>onceptNet knowledge base consist of 1.6 million assertions and 20 relation-types.</a:t>
            </a:r>
          </a:p>
          <a:p>
            <a:r>
              <a:rPr lang="en-US" altLang="zh-TW">
                <a:ea typeface="新細明體" pitchFamily="1" charset="-128"/>
              </a:rPr>
              <a:t>K-lines is mean the different sorts of generic conceptual connections.</a:t>
            </a:r>
          </a:p>
          <a:p>
            <a:r>
              <a:rPr lang="en-US" altLang="zh-TW">
                <a:ea typeface="新細明體" pitchFamily="1" charset="-128"/>
              </a:rPr>
              <a:t>This picture is descrbes the ConecptNet’s relational ontology.</a:t>
            </a:r>
          </a:p>
          <a:p>
            <a:endParaRPr lang="en-US" altLang="zh-TW">
              <a:ea typeface="新細明體" pitchFamily="1" charset="-128"/>
            </a:endParaRPr>
          </a:p>
          <a:p>
            <a:r>
              <a:rPr lang="en-US" altLang="zh-TW">
                <a:ea typeface="新細明體" pitchFamily="1" charset="-128"/>
              </a:rPr>
              <a:t>(an ontology is a data model that represents a set of concepts within a domain and the relationships between those concepts)</a:t>
            </a:r>
          </a:p>
          <a:p>
            <a:endParaRPr lang="en-US" altLang="zh-TW">
              <a:ea typeface="新細明體" pitchFamily="1" charset="-128"/>
            </a:endParaRPr>
          </a:p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03107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64519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CD5C7-AD7F-4FAA-B7B9-A09C6EEE6F73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210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CD5C7-AD7F-4FAA-B7B9-A09C6EEE6F7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551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CD5C7-AD7F-4FAA-B7B9-A09C6EEE6F7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343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BB0D2F3-6892-41F9-B4E8-85141C94F483}" type="slidenum">
              <a:rPr lang="en-US" altLang="zh-CN"/>
              <a:pPr/>
              <a:t>13</a:t>
            </a:fld>
            <a:endParaRPr lang="en-US" altLang="zh-CN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zh-CN" dirty="0" smtClean="0"/>
              <a:t>With thes</a:t>
            </a:r>
            <a:r>
              <a:rPr lang="en-US" altLang="zh-CN" baseline="0" dirty="0" smtClean="0"/>
              <a:t>e topics. </a:t>
            </a:r>
            <a:r>
              <a:rPr lang="en-US" altLang="zh-CN" baseline="0" dirty="0" err="1" smtClean="0"/>
              <a:t>Cyc</a:t>
            </a:r>
            <a:r>
              <a:rPr lang="en-US" altLang="zh-CN" baseline="0" dirty="0" smtClean="0"/>
              <a:t> builds a complex reasoning system. This system includes several components. The core component is </a:t>
            </a:r>
            <a:r>
              <a:rPr lang="en-US" altLang="zh-CN" baseline="0" dirty="0" err="1" smtClean="0"/>
              <a:t>Cyc</a:t>
            </a:r>
            <a:r>
              <a:rPr lang="en-US" altLang="zh-CN" baseline="0" dirty="0" smtClean="0"/>
              <a:t> Ontology &amp; knowledge base and the reasoning modules. It provides an interface to ~, such as ~ . It also provides tools to enable knowledge authors to edit knowledge. For applications, it provides </a:t>
            </a:r>
            <a:r>
              <a:rPr lang="en-US" altLang="zh-CN" baseline="0" dirty="0" err="1" smtClean="0"/>
              <a:t>cyc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apis</a:t>
            </a:r>
            <a:r>
              <a:rPr lang="en-US" altLang="zh-CN" baseline="0" dirty="0" smtClean="0"/>
              <a:t>. And for knowledge users, it provides user interface with natural ~</a:t>
            </a:r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143789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2C68CF-A734-458A-B339-96339F815101}" type="slidenum">
              <a:rPr lang="en-US" altLang="zh-CN"/>
              <a:pPr/>
              <a:t>14</a:t>
            </a:fld>
            <a:endParaRPr lang="en-US" altLang="zh-CN"/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>
                <a:cs typeface="Times New Roman" pitchFamily="18" charset="0"/>
              </a:rPr>
              <a:t>Cyc</a:t>
            </a:r>
            <a:r>
              <a:rPr lang="en-US" altLang="zh-CN" dirty="0" smtClean="0">
                <a:cs typeface="Times New Roman" pitchFamily="18" charset="0"/>
              </a:rPr>
              <a:t> has a long</a:t>
            </a:r>
            <a:r>
              <a:rPr lang="en-US" altLang="zh-CN" baseline="0" dirty="0" smtClean="0">
                <a:cs typeface="Times New Roman" pitchFamily="18" charset="0"/>
              </a:rPr>
              <a:t> history. </a:t>
            </a:r>
            <a:endParaRPr lang="en-US" altLang="zh-CN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503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Currently, </a:t>
            </a:r>
            <a:r>
              <a:rPr lang="en-US" altLang="zh-CN" dirty="0" err="1" smtClean="0"/>
              <a:t>Cyc</a:t>
            </a:r>
            <a:r>
              <a:rPr lang="en-US" altLang="zh-CN" dirty="0" smtClean="0"/>
              <a:t> begins to take shape. I</a:t>
            </a:r>
            <a:r>
              <a:rPr lang="en-US" altLang="zh-CN" baseline="0" dirty="0" smtClean="0"/>
              <a:t>t contains ~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7C693-1BBB-468E-8E7D-5072438C7C2A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612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8676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2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2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2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2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2" charset="-128"/>
              </a:defRPr>
            </a:lvl9pPr>
          </a:lstStyle>
          <a:p>
            <a:fld id="{13899ABE-4803-4F54-A0BD-ECC496B3B9B1}" type="slidenum">
              <a:rPr lang="en-US" sz="1200"/>
              <a:pPr/>
              <a:t>18</a:t>
            </a:fld>
            <a:endParaRPr lang="en-US" sz="1200"/>
          </a:p>
        </p:txBody>
      </p:sp>
      <p:sp>
        <p:nvSpPr>
          <p:cNvPr id="5529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5300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>
              <a:ea typeface="ＭＳ Ｐゴシック" pitchFamily="3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74867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98850E-4A33-4613-80AE-B2738CDE8C92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/>
              <a:t>ConceptNet : is generated automatically from OMCS corpus  (general public)  about 4 years</a:t>
            </a:r>
          </a:p>
          <a:p>
            <a:r>
              <a:rPr lang="en-US" altLang="ja-JP"/>
              <a:t>WordNet, Cyc: is manually handcrafted by knowledge engineers (knowledge engineers at Cycorp)  20 years</a:t>
            </a:r>
          </a:p>
          <a:p>
            <a:endParaRPr lang="en-US" altLang="ja-JP"/>
          </a:p>
          <a:p>
            <a:endParaRPr lang="en-US" altLang="ja-JP"/>
          </a:p>
          <a:p>
            <a:r>
              <a:rPr lang="en-US" altLang="ja-JP"/>
              <a:t>C</a:t>
            </a:r>
            <a:r>
              <a:rPr lang="en-US" altLang="zh-TW">
                <a:ea typeface="新細明體" pitchFamily="1" charset="-128"/>
              </a:rPr>
              <a:t>onceptNet : </a:t>
            </a:r>
          </a:p>
          <a:p>
            <a:r>
              <a:rPr lang="en-US" altLang="zh-TW">
                <a:ea typeface="新細明體" pitchFamily="1" charset="-128"/>
              </a:rPr>
              <a:t>Structure like WordNet, relationally rich like Cyc</a:t>
            </a:r>
            <a:endParaRPr lang="en-US" altLang="ja-JP"/>
          </a:p>
          <a:p>
            <a:r>
              <a:rPr lang="en-US" altLang="zh-TW"/>
              <a:t>(</a:t>
            </a:r>
            <a:r>
              <a:rPr lang="en-US" altLang="zh-TW">
                <a:ea typeface="新細明體" pitchFamily="1" charset="-128"/>
              </a:rPr>
              <a:t>simple-to-use representation</a:t>
            </a:r>
            <a:r>
              <a:rPr lang="en-US" altLang="zh-TW"/>
              <a:t>) (</a:t>
            </a:r>
            <a:r>
              <a:rPr lang="en-US" altLang="zh-TW">
                <a:ea typeface="新細明體" pitchFamily="1" charset="-128"/>
              </a:rPr>
              <a:t>rich content</a:t>
            </a:r>
            <a:r>
              <a:rPr lang="en-US" altLang="zh-TW"/>
              <a:t>)</a:t>
            </a:r>
            <a:endParaRPr lang="en-US" altLang="en-US"/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5930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85FE6-750C-4732-8770-3764C3886B79}" type="datetime1">
              <a:rPr lang="en-US" smtClean="0"/>
              <a:pPr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26E3-24CA-473D-94AE-BEF5424C6745}" type="datetime1">
              <a:rPr lang="en-US" smtClean="0"/>
              <a:pPr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43CEE-FB3B-438F-9EBB-73B9AC10250C}" type="datetime1">
              <a:rPr lang="en-US" smtClean="0"/>
              <a:pPr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>
  <p:cSld name="Title, 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3D06B1A4-6DD3-4E5A-95A2-54825F2421E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9830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060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52578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A034-9655-43B8-B3BD-88402095BDE4}" type="datetime1">
              <a:rPr lang="en-US" smtClean="0"/>
              <a:pPr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58B27-60EC-44D9-BAB5-30CBA8DEF1DF}" type="datetime1">
              <a:rPr lang="en-US" smtClean="0"/>
              <a:pPr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267200" cy="5257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295400"/>
            <a:ext cx="4419600" cy="5257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0E438-2669-4C13-BC32-057F4D8A6A64}" type="datetime1">
              <a:rPr lang="en-US" smtClean="0"/>
              <a:pPr/>
              <a:t>11/26/2018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1371600"/>
            <a:ext cx="4421189" cy="803275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" y="2174874"/>
            <a:ext cx="4421189" cy="42259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371600"/>
            <a:ext cx="4422774" cy="803275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422774" cy="4225924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A8CF2-C308-4240-827B-DA5E5EF10773}" type="datetime1">
              <a:rPr lang="en-US" smtClean="0"/>
              <a:pPr/>
              <a:t>11/26/2018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29BF-A21A-4829-82BB-D4F1052F34BD}" type="datetime1">
              <a:rPr lang="en-US" smtClean="0"/>
              <a:pPr/>
              <a:t>11/26/2018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08305-5630-46F6-B0A9-82A3FB37D1B9}" type="datetime1">
              <a:rPr lang="en-US" smtClean="0"/>
              <a:pPr/>
              <a:t>11/26/2018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B31D5-19F5-4FF9-AAAF-C9E151ED526F}" type="datetime1">
              <a:rPr lang="en-US" smtClean="0"/>
              <a:pPr/>
              <a:t>11/26/2018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88D69-AA0B-497A-9110-118DC585578D}" type="datetime1">
              <a:rPr lang="en-US" smtClean="0"/>
              <a:pPr/>
              <a:t>11/26/2018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219200"/>
            <a:ext cx="8610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13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BBB4C8-4A74-4DEC-ACCB-294E44CF7D2F}" type="datetime1">
              <a:rPr lang="en-US" smtClean="0"/>
              <a:pPr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629400"/>
            <a:ext cx="2895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629400"/>
            <a:ext cx="213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gif"/><Relationship Id="rId7" Type="http://schemas.openxmlformats.org/officeDocument/2006/relationships/image" Target="../media/image23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wmf"/><Relationship Id="rId9" Type="http://schemas.openxmlformats.org/officeDocument/2006/relationships/image" Target="../media/image25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.ucla.edu/~sczhu/research_blog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g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6"/>
            <a:ext cx="9144000" cy="1470025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COMP4901K/Math4824B</a:t>
            </a:r>
            <a:br>
              <a:rPr lang="en-US" altLang="zh-CN" sz="3200" dirty="0" smtClean="0"/>
            </a:br>
            <a:r>
              <a:rPr lang="en-US" altLang="zh-CN" sz="3200" dirty="0" smtClean="0"/>
              <a:t>Machine </a:t>
            </a:r>
            <a:r>
              <a:rPr lang="en-US" altLang="zh-CN" sz="3200" dirty="0"/>
              <a:t>Learning for Natural Language Processing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886200"/>
            <a:ext cx="9144000" cy="17526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Lecture 23</a:t>
            </a:r>
            <a:r>
              <a:rPr lang="en-US" altLang="zh-CN" dirty="0"/>
              <a:t>: Knowledge Graph </a:t>
            </a:r>
            <a:r>
              <a:rPr lang="en-US" altLang="zh-CN" dirty="0" smtClean="0"/>
              <a:t>and </a:t>
            </a:r>
          </a:p>
          <a:p>
            <a:r>
              <a:rPr lang="en-US" altLang="zh-CN" dirty="0" smtClean="0"/>
              <a:t>Information Extraction</a:t>
            </a:r>
            <a:endParaRPr lang="en-US" altLang="zh-CN" dirty="0" smtClean="0"/>
          </a:p>
          <a:p>
            <a:r>
              <a:rPr lang="en-US" dirty="0" smtClean="0"/>
              <a:t>Instructor: </a:t>
            </a:r>
            <a:r>
              <a:rPr lang="en-US" dirty="0" err="1" smtClean="0"/>
              <a:t>Yangqiu</a:t>
            </a:r>
            <a:r>
              <a:rPr lang="en-US" dirty="0" smtClean="0"/>
              <a:t> Song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519446"/>
            <a:ext cx="701040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Slides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credits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</a:rPr>
              <a:t>Heng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 Ji, Dan Roth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, Evgeniy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Gabrilovich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83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Towards a knowledge-powered digital assistant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38429" y="874513"/>
            <a:ext cx="8867141" cy="4433884"/>
            <a:chOff x="0" y="0"/>
            <a:chExt cx="8285681" cy="3839108"/>
          </a:xfrm>
        </p:grpSpPr>
        <p:sp>
          <p:nvSpPr>
            <p:cNvPr id="6" name="Rectangle 5"/>
            <p:cNvSpPr/>
            <p:nvPr/>
          </p:nvSpPr>
          <p:spPr>
            <a:xfrm>
              <a:off x="0" y="59547"/>
              <a:ext cx="187131" cy="45053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575757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 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pic>
          <p:nvPicPr>
            <p:cNvPr id="7" name="Picture 6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3145223" y="86546"/>
              <a:ext cx="2306518" cy="3728045"/>
            </a:xfrm>
            <a:prstGeom prst="rect">
              <a:avLst/>
            </a:prstGeom>
          </p:spPr>
        </p:pic>
        <p:sp>
          <p:nvSpPr>
            <p:cNvPr id="8" name="Shape 398"/>
            <p:cNvSpPr/>
            <p:nvPr/>
          </p:nvSpPr>
          <p:spPr>
            <a:xfrm>
              <a:off x="3145222" y="81788"/>
              <a:ext cx="2311281" cy="3737572"/>
            </a:xfrm>
            <a:custGeom>
              <a:avLst/>
              <a:gdLst/>
              <a:ahLst/>
              <a:cxnLst/>
              <a:rect l="0" t="0" r="0" b="0"/>
              <a:pathLst>
                <a:path w="2109838" h="3737572">
                  <a:moveTo>
                    <a:pt x="0" y="3737572"/>
                  </a:moveTo>
                  <a:lnTo>
                    <a:pt x="2109838" y="3737572"/>
                  </a:lnTo>
                  <a:lnTo>
                    <a:pt x="2109838" y="0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01600"/>
            </a:ln>
          </p:spPr>
          <p:style>
            <a:lnRef idx="1">
              <a:srgbClr val="575757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pic>
          <p:nvPicPr>
            <p:cNvPr id="9" name="Picture 8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935975" y="86546"/>
              <a:ext cx="2349706" cy="3747806"/>
            </a:xfrm>
            <a:prstGeom prst="rect">
              <a:avLst/>
            </a:prstGeom>
          </p:spPr>
        </p:pic>
        <p:pic>
          <p:nvPicPr>
            <p:cNvPr id="10" name="Picture 9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46456" y="4768"/>
              <a:ext cx="2582473" cy="3829584"/>
            </a:xfrm>
            <a:prstGeom prst="rect">
              <a:avLst/>
            </a:prstGeom>
          </p:spPr>
        </p:pic>
        <p:sp>
          <p:nvSpPr>
            <p:cNvPr id="11" name="Shape 407"/>
            <p:cNvSpPr/>
            <p:nvPr/>
          </p:nvSpPr>
          <p:spPr>
            <a:xfrm>
              <a:off x="41694" y="0"/>
              <a:ext cx="2587235" cy="3839108"/>
            </a:xfrm>
            <a:custGeom>
              <a:avLst/>
              <a:gdLst/>
              <a:ahLst/>
              <a:cxnLst/>
              <a:rect l="0" t="0" r="0" b="0"/>
              <a:pathLst>
                <a:path w="2390559" h="3839108">
                  <a:moveTo>
                    <a:pt x="0" y="3839108"/>
                  </a:moveTo>
                  <a:lnTo>
                    <a:pt x="2390559" y="3839108"/>
                  </a:lnTo>
                  <a:lnTo>
                    <a:pt x="2390559" y="0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01600"/>
            </a:ln>
          </p:spPr>
          <p:style>
            <a:lnRef idx="1">
              <a:srgbClr val="575757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52400" y="5371208"/>
            <a:ext cx="8915400" cy="37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13435" marR="0" indent="-63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575757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Google                                  </a:t>
            </a:r>
            <a:r>
              <a:rPr lang="en-US" sz="1100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	</a:t>
            </a:r>
            <a:r>
              <a:rPr lang="en-US" b="1" dirty="0" smtClean="0">
                <a:solidFill>
                  <a:srgbClr val="575757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Amazon </a:t>
            </a:r>
            <a:r>
              <a:rPr lang="en-US" b="1" dirty="0">
                <a:solidFill>
                  <a:srgbClr val="575757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	</a:t>
            </a:r>
            <a:r>
              <a:rPr lang="en-US" b="1" dirty="0" smtClean="0">
                <a:solidFill>
                  <a:srgbClr val="575757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               </a:t>
            </a:r>
            <a:r>
              <a:rPr lang="en-US" b="1" dirty="0" smtClean="0">
                <a:solidFill>
                  <a:srgbClr val="575757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Apple</a:t>
            </a:r>
            <a:endParaRPr lang="en-US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09800" y="5657671"/>
            <a:ext cx="44805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Natural </a:t>
            </a:r>
            <a:r>
              <a:rPr lang="en-US" dirty="0">
                <a:solidFill>
                  <a:srgbClr val="FF0000"/>
                </a:solidFill>
              </a:rPr>
              <a:t>way of accessing/storing knowledge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Dialogue </a:t>
            </a:r>
            <a:r>
              <a:rPr lang="en-US" dirty="0">
                <a:solidFill>
                  <a:srgbClr val="FF0000"/>
                </a:solidFill>
              </a:rPr>
              <a:t>system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Personalization 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Emotion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87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Knowledge Base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60198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WordNet</a:t>
            </a:r>
          </a:p>
          <a:p>
            <a:pPr lvl="1"/>
            <a:r>
              <a:rPr lang="en-US" dirty="0"/>
              <a:t>Expert annotation</a:t>
            </a:r>
          </a:p>
          <a:p>
            <a:pPr lvl="1"/>
            <a:r>
              <a:rPr lang="en-US" dirty="0" smtClean="0"/>
              <a:t>Linguistic </a:t>
            </a:r>
          </a:p>
          <a:p>
            <a:r>
              <a:rPr lang="en-US" dirty="0" err="1" smtClean="0"/>
              <a:t>Cyc</a:t>
            </a:r>
            <a:endParaRPr lang="en-US" dirty="0" smtClean="0"/>
          </a:p>
          <a:p>
            <a:pPr lvl="1"/>
            <a:r>
              <a:rPr lang="en-US" dirty="0"/>
              <a:t>Expert </a:t>
            </a:r>
            <a:r>
              <a:rPr lang="en-US" dirty="0" smtClean="0"/>
              <a:t>annotation</a:t>
            </a:r>
          </a:p>
          <a:p>
            <a:pPr lvl="1"/>
            <a:r>
              <a:rPr lang="en-US" dirty="0" smtClean="0"/>
              <a:t>Formalized </a:t>
            </a:r>
            <a:r>
              <a:rPr lang="en-US" dirty="0"/>
              <a:t>logical reasoning</a:t>
            </a:r>
          </a:p>
          <a:p>
            <a:r>
              <a:rPr lang="en-US" dirty="0" err="1" smtClean="0"/>
              <a:t>ConceptNet</a:t>
            </a:r>
            <a:r>
              <a:rPr lang="en-US" dirty="0" smtClean="0"/>
              <a:t> (MIT)</a:t>
            </a:r>
          </a:p>
          <a:p>
            <a:pPr lvl="1"/>
            <a:r>
              <a:rPr lang="en-US" dirty="0" smtClean="0"/>
              <a:t>Crowdsourcing</a:t>
            </a:r>
          </a:p>
          <a:p>
            <a:pPr lvl="1"/>
            <a:r>
              <a:rPr lang="en-US" dirty="0" smtClean="0"/>
              <a:t>Context-based </a:t>
            </a:r>
            <a:r>
              <a:rPr lang="en-US" dirty="0"/>
              <a:t>inferences over real-world texts</a:t>
            </a:r>
          </a:p>
          <a:p>
            <a:r>
              <a:rPr lang="en-US" dirty="0" err="1" smtClean="0"/>
              <a:t>KnowItAll</a:t>
            </a:r>
            <a:r>
              <a:rPr lang="en-US" dirty="0" smtClean="0"/>
              <a:t> (UW), NELL (CMU)</a:t>
            </a:r>
          </a:p>
          <a:p>
            <a:pPr lvl="1"/>
            <a:r>
              <a:rPr lang="en-US" dirty="0" smtClean="0"/>
              <a:t>Information Extraction</a:t>
            </a:r>
          </a:p>
          <a:p>
            <a:pPr lvl="1"/>
            <a:r>
              <a:rPr lang="en-US" dirty="0" smtClean="0"/>
              <a:t>Triplets (entities and relations)</a:t>
            </a:r>
            <a:endParaRPr lang="en-US" dirty="0"/>
          </a:p>
          <a:p>
            <a:r>
              <a:rPr lang="en-US" dirty="0" smtClean="0"/>
              <a:t>Google Knowledge Graph</a:t>
            </a:r>
          </a:p>
          <a:p>
            <a:pPr lvl="1"/>
            <a:r>
              <a:rPr lang="en-US" dirty="0" smtClean="0"/>
              <a:t>Combination</a:t>
            </a:r>
          </a:p>
          <a:p>
            <a:pPr lvl="1"/>
            <a:r>
              <a:rPr lang="en-US" dirty="0" smtClean="0"/>
              <a:t>Triplets (</a:t>
            </a:r>
            <a:r>
              <a:rPr lang="en-US" dirty="0"/>
              <a:t>entities and relations)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002" y="990600"/>
            <a:ext cx="4304598" cy="250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5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knowledge graph?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What are the key techniques used in information extraction to construction scalable knowledge graphs?</a:t>
            </a:r>
          </a:p>
          <a:p>
            <a:endParaRPr lang="en-US" dirty="0"/>
          </a:p>
          <a:p>
            <a:r>
              <a:rPr lang="en-US" dirty="0" smtClean="0"/>
              <a:t>What kinds of techniques are used in Google knowledge graph, the world’s largest knowledge graph?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21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Rectangle 2"/>
          <p:cNvSpPr>
            <a:spLocks noChangeArrowheads="1"/>
          </p:cNvSpPr>
          <p:nvPr/>
        </p:nvSpPr>
        <p:spPr bwMode="auto">
          <a:xfrm>
            <a:off x="2636838" y="2867025"/>
            <a:ext cx="3771900" cy="1804988"/>
          </a:xfrm>
          <a:prstGeom prst="rect">
            <a:avLst/>
          </a:prstGeom>
          <a:solidFill>
            <a:srgbClr val="FFFFFF"/>
          </a:solidFill>
          <a:ln w="38100" cmpd="dbl">
            <a:solidFill>
              <a:srgbClr val="3333CC"/>
            </a:solidFill>
            <a:miter lim="800000"/>
            <a:headEnd/>
            <a:tailEnd/>
          </a:ln>
          <a:effectLst>
            <a:prstShdw prst="shdw17" dist="17961" dir="13500000">
              <a:srgbClr val="1F1F7A"/>
            </a:prst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宋体" charset="-122"/>
            </a:endParaRPr>
          </a:p>
        </p:txBody>
      </p:sp>
      <p:sp>
        <p:nvSpPr>
          <p:cNvPr id="696" name="Rectangle 3"/>
          <p:cNvSpPr>
            <a:spLocks noChangeArrowheads="1"/>
          </p:cNvSpPr>
          <p:nvPr/>
        </p:nvSpPr>
        <p:spPr bwMode="auto">
          <a:xfrm>
            <a:off x="2703513" y="2954338"/>
            <a:ext cx="1416050" cy="5355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rgbClr val="FFFFFF"/>
            </a:outerShdw>
          </a:effectLst>
        </p:spPr>
        <p:txBody>
          <a:bodyPr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pitchFamily="34" charset="0"/>
                <a:ea typeface="宋体" charset="-122"/>
              </a:rPr>
              <a:t>Cyc</a:t>
            </a:r>
          </a:p>
        </p:txBody>
      </p:sp>
      <p:sp>
        <p:nvSpPr>
          <p:cNvPr id="697" name="Line 4"/>
          <p:cNvSpPr>
            <a:spLocks noChangeShapeType="1"/>
          </p:cNvSpPr>
          <p:nvPr/>
        </p:nvSpPr>
        <p:spPr bwMode="auto">
          <a:xfrm flipH="1">
            <a:off x="5491163" y="3257550"/>
            <a:ext cx="550862" cy="0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98" name="Line 5"/>
          <p:cNvSpPr>
            <a:spLocks noChangeShapeType="1"/>
          </p:cNvSpPr>
          <p:nvPr/>
        </p:nvSpPr>
        <p:spPr bwMode="auto">
          <a:xfrm flipH="1">
            <a:off x="3935413" y="3789363"/>
            <a:ext cx="2170112" cy="0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99" name="Line 6"/>
          <p:cNvSpPr>
            <a:spLocks noChangeShapeType="1"/>
          </p:cNvSpPr>
          <p:nvPr/>
        </p:nvSpPr>
        <p:spPr bwMode="auto">
          <a:xfrm flipH="1">
            <a:off x="5534025" y="4327525"/>
            <a:ext cx="550863" cy="0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700" name="Group 7"/>
          <p:cNvGrpSpPr>
            <a:grpSpLocks/>
          </p:cNvGrpSpPr>
          <p:nvPr/>
        </p:nvGrpSpPr>
        <p:grpSpPr bwMode="auto">
          <a:xfrm>
            <a:off x="2700338" y="3051175"/>
            <a:ext cx="2479675" cy="1471613"/>
            <a:chOff x="1696" y="1978"/>
            <a:chExt cx="1562" cy="927"/>
          </a:xfrm>
        </p:grpSpPr>
        <p:sp>
          <p:nvSpPr>
            <p:cNvPr id="701" name="Freeform 8"/>
            <p:cNvSpPr>
              <a:spLocks/>
            </p:cNvSpPr>
            <p:nvPr/>
          </p:nvSpPr>
          <p:spPr bwMode="auto">
            <a:xfrm>
              <a:off x="1696" y="1978"/>
              <a:ext cx="1562" cy="782"/>
            </a:xfrm>
            <a:custGeom>
              <a:avLst/>
              <a:gdLst>
                <a:gd name="T0" fmla="*/ 781 w 7557"/>
                <a:gd name="T1" fmla="*/ 0 h 3785"/>
                <a:gd name="T2" fmla="*/ 0 w 7557"/>
                <a:gd name="T3" fmla="*/ 782 h 3785"/>
                <a:gd name="T4" fmla="*/ 1562 w 7557"/>
                <a:gd name="T5" fmla="*/ 782 h 3785"/>
                <a:gd name="T6" fmla="*/ 781 w 7557"/>
                <a:gd name="T7" fmla="*/ 0 h 378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557" h="3785">
                  <a:moveTo>
                    <a:pt x="3779" y="0"/>
                  </a:moveTo>
                  <a:lnTo>
                    <a:pt x="0" y="3785"/>
                  </a:lnTo>
                  <a:lnTo>
                    <a:pt x="7557" y="3785"/>
                  </a:lnTo>
                  <a:lnTo>
                    <a:pt x="3779" y="0"/>
                  </a:lnTo>
                  <a:close/>
                </a:path>
              </a:pathLst>
            </a:custGeom>
            <a:solidFill>
              <a:srgbClr val="0000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702" name="Group 9"/>
            <p:cNvGrpSpPr>
              <a:grpSpLocks/>
            </p:cNvGrpSpPr>
            <p:nvPr/>
          </p:nvGrpSpPr>
          <p:grpSpPr bwMode="auto">
            <a:xfrm>
              <a:off x="1703" y="2751"/>
              <a:ext cx="1552" cy="154"/>
              <a:chOff x="506" y="1864"/>
              <a:chExt cx="1876" cy="186"/>
            </a:xfrm>
          </p:grpSpPr>
          <p:sp>
            <p:nvSpPr>
              <p:cNvPr id="820" name="Rectangle 10"/>
              <p:cNvSpPr>
                <a:spLocks noChangeArrowheads="1"/>
              </p:cNvSpPr>
              <p:nvPr/>
            </p:nvSpPr>
            <p:spPr bwMode="auto">
              <a:xfrm>
                <a:off x="506" y="1864"/>
                <a:ext cx="1871" cy="181"/>
              </a:xfrm>
              <a:prstGeom prst="rect">
                <a:avLst/>
              </a:prstGeom>
              <a:solidFill>
                <a:srgbClr val="6666C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宋体" charset="-122"/>
                </a:endParaRPr>
              </a:p>
            </p:txBody>
          </p:sp>
          <p:sp>
            <p:nvSpPr>
              <p:cNvPr id="821" name="Rectangle 11"/>
              <p:cNvSpPr>
                <a:spLocks noChangeArrowheads="1"/>
              </p:cNvSpPr>
              <p:nvPr/>
            </p:nvSpPr>
            <p:spPr bwMode="auto">
              <a:xfrm>
                <a:off x="511" y="1869"/>
                <a:ext cx="1871" cy="181"/>
              </a:xfrm>
              <a:prstGeom prst="rect">
                <a:avLst/>
              </a:prstGeom>
              <a:solidFill>
                <a:srgbClr val="00005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宋体" charset="-122"/>
                </a:endParaRPr>
              </a:p>
            </p:txBody>
          </p:sp>
          <p:sp>
            <p:nvSpPr>
              <p:cNvPr id="822" name="Rectangle 12"/>
              <p:cNvSpPr>
                <a:spLocks noChangeArrowheads="1"/>
              </p:cNvSpPr>
              <p:nvPr/>
            </p:nvSpPr>
            <p:spPr bwMode="auto">
              <a:xfrm>
                <a:off x="509" y="1866"/>
                <a:ext cx="1871" cy="181"/>
              </a:xfrm>
              <a:prstGeom prst="rect">
                <a:avLst/>
              </a:prstGeom>
              <a:solidFill>
                <a:srgbClr val="0000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宋体" charset="-122"/>
                </a:endParaRPr>
              </a:p>
            </p:txBody>
          </p:sp>
        </p:grpSp>
        <p:grpSp>
          <p:nvGrpSpPr>
            <p:cNvPr id="703" name="Group 13"/>
            <p:cNvGrpSpPr>
              <a:grpSpLocks/>
            </p:cNvGrpSpPr>
            <p:nvPr/>
          </p:nvGrpSpPr>
          <p:grpSpPr bwMode="auto">
            <a:xfrm>
              <a:off x="1726" y="1990"/>
              <a:ext cx="1507" cy="758"/>
              <a:chOff x="533" y="944"/>
              <a:chExt cx="1823" cy="916"/>
            </a:xfrm>
          </p:grpSpPr>
          <p:sp>
            <p:nvSpPr>
              <p:cNvPr id="817" name="Freeform 14"/>
              <p:cNvSpPr>
                <a:spLocks/>
              </p:cNvSpPr>
              <p:nvPr/>
            </p:nvSpPr>
            <p:spPr bwMode="auto">
              <a:xfrm>
                <a:off x="533" y="944"/>
                <a:ext cx="1818" cy="911"/>
              </a:xfrm>
              <a:custGeom>
                <a:avLst/>
                <a:gdLst>
                  <a:gd name="T0" fmla="*/ 909 w 7268"/>
                  <a:gd name="T1" fmla="*/ 0 h 3641"/>
                  <a:gd name="T2" fmla="*/ 0 w 7268"/>
                  <a:gd name="T3" fmla="*/ 911 h 3641"/>
                  <a:gd name="T4" fmla="*/ 1818 w 7268"/>
                  <a:gd name="T5" fmla="*/ 911 h 3641"/>
                  <a:gd name="T6" fmla="*/ 909 w 7268"/>
                  <a:gd name="T7" fmla="*/ 0 h 364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268" h="3641">
                    <a:moveTo>
                      <a:pt x="3634" y="0"/>
                    </a:moveTo>
                    <a:lnTo>
                      <a:pt x="0" y="3641"/>
                    </a:lnTo>
                    <a:lnTo>
                      <a:pt x="7268" y="3641"/>
                    </a:lnTo>
                    <a:lnTo>
                      <a:pt x="3634" y="0"/>
                    </a:lnTo>
                    <a:close/>
                  </a:path>
                </a:pathLst>
              </a:custGeom>
              <a:solidFill>
                <a:srgbClr val="7B7BD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8" name="Freeform 15"/>
              <p:cNvSpPr>
                <a:spLocks/>
              </p:cNvSpPr>
              <p:nvPr/>
            </p:nvSpPr>
            <p:spPr bwMode="auto">
              <a:xfrm>
                <a:off x="539" y="950"/>
                <a:ext cx="1817" cy="910"/>
              </a:xfrm>
              <a:custGeom>
                <a:avLst/>
                <a:gdLst>
                  <a:gd name="T0" fmla="*/ 909 w 7268"/>
                  <a:gd name="T1" fmla="*/ 0 h 3641"/>
                  <a:gd name="T2" fmla="*/ 0 w 7268"/>
                  <a:gd name="T3" fmla="*/ 910 h 3641"/>
                  <a:gd name="T4" fmla="*/ 1817 w 7268"/>
                  <a:gd name="T5" fmla="*/ 910 h 3641"/>
                  <a:gd name="T6" fmla="*/ 909 w 7268"/>
                  <a:gd name="T7" fmla="*/ 0 h 364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268" h="3641">
                    <a:moveTo>
                      <a:pt x="3634" y="0"/>
                    </a:moveTo>
                    <a:lnTo>
                      <a:pt x="0" y="3641"/>
                    </a:lnTo>
                    <a:lnTo>
                      <a:pt x="7268" y="3641"/>
                    </a:lnTo>
                    <a:lnTo>
                      <a:pt x="3634" y="0"/>
                    </a:lnTo>
                    <a:close/>
                  </a:path>
                </a:pathLst>
              </a:custGeom>
              <a:solidFill>
                <a:srgbClr val="15156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9" name="Freeform 16"/>
              <p:cNvSpPr>
                <a:spLocks/>
              </p:cNvSpPr>
              <p:nvPr/>
            </p:nvSpPr>
            <p:spPr bwMode="auto">
              <a:xfrm>
                <a:off x="536" y="947"/>
                <a:ext cx="1817" cy="910"/>
              </a:xfrm>
              <a:custGeom>
                <a:avLst/>
                <a:gdLst>
                  <a:gd name="T0" fmla="*/ 909 w 7269"/>
                  <a:gd name="T1" fmla="*/ 0 h 3641"/>
                  <a:gd name="T2" fmla="*/ 0 w 7269"/>
                  <a:gd name="T3" fmla="*/ 910 h 3641"/>
                  <a:gd name="T4" fmla="*/ 1817 w 7269"/>
                  <a:gd name="T5" fmla="*/ 910 h 3641"/>
                  <a:gd name="T6" fmla="*/ 909 w 7269"/>
                  <a:gd name="T7" fmla="*/ 0 h 364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269" h="3641">
                    <a:moveTo>
                      <a:pt x="3635" y="0"/>
                    </a:moveTo>
                    <a:lnTo>
                      <a:pt x="0" y="3641"/>
                    </a:lnTo>
                    <a:lnTo>
                      <a:pt x="7269" y="3641"/>
                    </a:lnTo>
                    <a:lnTo>
                      <a:pt x="3635" y="0"/>
                    </a:lnTo>
                    <a:close/>
                  </a:path>
                </a:pathLst>
              </a:custGeom>
              <a:solidFill>
                <a:srgbClr val="2323B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704" name="Group 17"/>
            <p:cNvGrpSpPr>
              <a:grpSpLocks/>
            </p:cNvGrpSpPr>
            <p:nvPr/>
          </p:nvGrpSpPr>
          <p:grpSpPr bwMode="auto">
            <a:xfrm>
              <a:off x="1852" y="1990"/>
              <a:ext cx="1255" cy="631"/>
              <a:chOff x="686" y="944"/>
              <a:chExt cx="1517" cy="763"/>
            </a:xfrm>
          </p:grpSpPr>
          <p:sp>
            <p:nvSpPr>
              <p:cNvPr id="814" name="Freeform 18"/>
              <p:cNvSpPr>
                <a:spLocks/>
              </p:cNvSpPr>
              <p:nvPr/>
            </p:nvSpPr>
            <p:spPr bwMode="auto">
              <a:xfrm>
                <a:off x="686" y="944"/>
                <a:ext cx="1512" cy="758"/>
              </a:xfrm>
              <a:custGeom>
                <a:avLst/>
                <a:gdLst>
                  <a:gd name="T0" fmla="*/ 756 w 6048"/>
                  <a:gd name="T1" fmla="*/ 0 h 3029"/>
                  <a:gd name="T2" fmla="*/ 0 w 6048"/>
                  <a:gd name="T3" fmla="*/ 758 h 3029"/>
                  <a:gd name="T4" fmla="*/ 1512 w 6048"/>
                  <a:gd name="T5" fmla="*/ 758 h 3029"/>
                  <a:gd name="T6" fmla="*/ 756 w 6048"/>
                  <a:gd name="T7" fmla="*/ 0 h 302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48" h="3029">
                    <a:moveTo>
                      <a:pt x="3024" y="0"/>
                    </a:moveTo>
                    <a:lnTo>
                      <a:pt x="0" y="3029"/>
                    </a:lnTo>
                    <a:lnTo>
                      <a:pt x="6048" y="3029"/>
                    </a:lnTo>
                    <a:lnTo>
                      <a:pt x="3024" y="0"/>
                    </a:lnTo>
                    <a:close/>
                  </a:path>
                </a:pathLst>
              </a:custGeom>
              <a:solidFill>
                <a:srgbClr val="BABDE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5" name="Freeform 19"/>
              <p:cNvSpPr>
                <a:spLocks/>
              </p:cNvSpPr>
              <p:nvPr/>
            </p:nvSpPr>
            <p:spPr bwMode="auto">
              <a:xfrm>
                <a:off x="691" y="950"/>
                <a:ext cx="1512" cy="757"/>
              </a:xfrm>
              <a:custGeom>
                <a:avLst/>
                <a:gdLst>
                  <a:gd name="T0" fmla="*/ 756 w 6048"/>
                  <a:gd name="T1" fmla="*/ 0 h 3029"/>
                  <a:gd name="T2" fmla="*/ 0 w 6048"/>
                  <a:gd name="T3" fmla="*/ 757 h 3029"/>
                  <a:gd name="T4" fmla="*/ 1512 w 6048"/>
                  <a:gd name="T5" fmla="*/ 757 h 3029"/>
                  <a:gd name="T6" fmla="*/ 756 w 6048"/>
                  <a:gd name="T7" fmla="*/ 0 h 302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48" h="3029">
                    <a:moveTo>
                      <a:pt x="3024" y="0"/>
                    </a:moveTo>
                    <a:lnTo>
                      <a:pt x="0" y="3029"/>
                    </a:lnTo>
                    <a:lnTo>
                      <a:pt x="6048" y="3029"/>
                    </a:lnTo>
                    <a:lnTo>
                      <a:pt x="3024" y="0"/>
                    </a:lnTo>
                    <a:close/>
                  </a:path>
                </a:pathLst>
              </a:custGeom>
              <a:solidFill>
                <a:srgbClr val="54577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6" name="Freeform 20"/>
              <p:cNvSpPr>
                <a:spLocks/>
              </p:cNvSpPr>
              <p:nvPr/>
            </p:nvSpPr>
            <p:spPr bwMode="auto">
              <a:xfrm>
                <a:off x="689" y="947"/>
                <a:ext cx="1512" cy="757"/>
              </a:xfrm>
              <a:custGeom>
                <a:avLst/>
                <a:gdLst>
                  <a:gd name="T0" fmla="*/ 756 w 6048"/>
                  <a:gd name="T1" fmla="*/ 0 h 3029"/>
                  <a:gd name="T2" fmla="*/ 0 w 6048"/>
                  <a:gd name="T3" fmla="*/ 757 h 3029"/>
                  <a:gd name="T4" fmla="*/ 1512 w 6048"/>
                  <a:gd name="T5" fmla="*/ 757 h 3029"/>
                  <a:gd name="T6" fmla="*/ 756 w 6048"/>
                  <a:gd name="T7" fmla="*/ 0 h 302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48" h="3029">
                    <a:moveTo>
                      <a:pt x="3024" y="0"/>
                    </a:moveTo>
                    <a:lnTo>
                      <a:pt x="0" y="3029"/>
                    </a:lnTo>
                    <a:lnTo>
                      <a:pt x="6048" y="3029"/>
                    </a:lnTo>
                    <a:lnTo>
                      <a:pt x="3024" y="0"/>
                    </a:lnTo>
                    <a:close/>
                  </a:path>
                </a:pathLst>
              </a:custGeom>
              <a:solidFill>
                <a:srgbClr val="8C91D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705" name="Group 21"/>
            <p:cNvGrpSpPr>
              <a:grpSpLocks/>
            </p:cNvGrpSpPr>
            <p:nvPr/>
          </p:nvGrpSpPr>
          <p:grpSpPr bwMode="auto">
            <a:xfrm>
              <a:off x="1978" y="1990"/>
              <a:ext cx="1004" cy="506"/>
              <a:chOff x="838" y="944"/>
              <a:chExt cx="1214" cy="611"/>
            </a:xfrm>
          </p:grpSpPr>
          <p:sp>
            <p:nvSpPr>
              <p:cNvPr id="811" name="Freeform 22"/>
              <p:cNvSpPr>
                <a:spLocks/>
              </p:cNvSpPr>
              <p:nvPr/>
            </p:nvSpPr>
            <p:spPr bwMode="auto">
              <a:xfrm>
                <a:off x="838" y="944"/>
                <a:ext cx="1208" cy="605"/>
              </a:xfrm>
              <a:custGeom>
                <a:avLst/>
                <a:gdLst>
                  <a:gd name="T0" fmla="*/ 604 w 4836"/>
                  <a:gd name="T1" fmla="*/ 0 h 2419"/>
                  <a:gd name="T2" fmla="*/ 0 w 4836"/>
                  <a:gd name="T3" fmla="*/ 605 h 2419"/>
                  <a:gd name="T4" fmla="*/ 1208 w 4836"/>
                  <a:gd name="T5" fmla="*/ 605 h 2419"/>
                  <a:gd name="T6" fmla="*/ 604 w 4836"/>
                  <a:gd name="T7" fmla="*/ 0 h 241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36" h="2419">
                    <a:moveTo>
                      <a:pt x="2418" y="0"/>
                    </a:moveTo>
                    <a:lnTo>
                      <a:pt x="0" y="2419"/>
                    </a:lnTo>
                    <a:lnTo>
                      <a:pt x="4836" y="2419"/>
                    </a:lnTo>
                    <a:lnTo>
                      <a:pt x="2418" y="0"/>
                    </a:lnTo>
                    <a:close/>
                  </a:path>
                </a:pathLst>
              </a:custGeom>
              <a:solidFill>
                <a:srgbClr val="EBEBE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2" name="Freeform 23"/>
              <p:cNvSpPr>
                <a:spLocks/>
              </p:cNvSpPr>
              <p:nvPr/>
            </p:nvSpPr>
            <p:spPr bwMode="auto">
              <a:xfrm>
                <a:off x="843" y="950"/>
                <a:ext cx="1209" cy="605"/>
              </a:xfrm>
              <a:custGeom>
                <a:avLst/>
                <a:gdLst>
                  <a:gd name="T0" fmla="*/ 605 w 4836"/>
                  <a:gd name="T1" fmla="*/ 0 h 2419"/>
                  <a:gd name="T2" fmla="*/ 0 w 4836"/>
                  <a:gd name="T3" fmla="*/ 605 h 2419"/>
                  <a:gd name="T4" fmla="*/ 1209 w 4836"/>
                  <a:gd name="T5" fmla="*/ 605 h 2419"/>
                  <a:gd name="T6" fmla="*/ 605 w 4836"/>
                  <a:gd name="T7" fmla="*/ 0 h 241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36" h="2419">
                    <a:moveTo>
                      <a:pt x="2418" y="0"/>
                    </a:moveTo>
                    <a:lnTo>
                      <a:pt x="0" y="2419"/>
                    </a:lnTo>
                    <a:lnTo>
                      <a:pt x="4836" y="2419"/>
                    </a:lnTo>
                    <a:lnTo>
                      <a:pt x="2418" y="0"/>
                    </a:lnTo>
                    <a:close/>
                  </a:path>
                </a:pathLst>
              </a:custGeom>
              <a:solidFill>
                <a:srgbClr val="858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3" name="Freeform 24"/>
              <p:cNvSpPr>
                <a:spLocks/>
              </p:cNvSpPr>
              <p:nvPr/>
            </p:nvSpPr>
            <p:spPr bwMode="auto">
              <a:xfrm>
                <a:off x="840" y="947"/>
                <a:ext cx="1209" cy="605"/>
              </a:xfrm>
              <a:custGeom>
                <a:avLst/>
                <a:gdLst>
                  <a:gd name="T0" fmla="*/ 605 w 4835"/>
                  <a:gd name="T1" fmla="*/ 0 h 2420"/>
                  <a:gd name="T2" fmla="*/ 0 w 4835"/>
                  <a:gd name="T3" fmla="*/ 605 h 2420"/>
                  <a:gd name="T4" fmla="*/ 1209 w 4835"/>
                  <a:gd name="T5" fmla="*/ 605 h 2420"/>
                  <a:gd name="T6" fmla="*/ 605 w 4835"/>
                  <a:gd name="T7" fmla="*/ 0 h 242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35" h="2420">
                    <a:moveTo>
                      <a:pt x="2418" y="0"/>
                    </a:moveTo>
                    <a:lnTo>
                      <a:pt x="0" y="2420"/>
                    </a:lnTo>
                    <a:lnTo>
                      <a:pt x="4835" y="2420"/>
                    </a:lnTo>
                    <a:lnTo>
                      <a:pt x="2418" y="0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706" name="Group 25"/>
            <p:cNvGrpSpPr>
              <a:grpSpLocks/>
            </p:cNvGrpSpPr>
            <p:nvPr/>
          </p:nvGrpSpPr>
          <p:grpSpPr bwMode="auto">
            <a:xfrm>
              <a:off x="2227" y="2116"/>
              <a:ext cx="755" cy="380"/>
              <a:chOff x="1139" y="1096"/>
              <a:chExt cx="913" cy="459"/>
            </a:xfrm>
          </p:grpSpPr>
          <p:sp>
            <p:nvSpPr>
              <p:cNvPr id="808" name="Freeform 26"/>
              <p:cNvSpPr>
                <a:spLocks/>
              </p:cNvSpPr>
              <p:nvPr/>
            </p:nvSpPr>
            <p:spPr bwMode="auto">
              <a:xfrm>
                <a:off x="1139" y="1096"/>
                <a:ext cx="907" cy="453"/>
              </a:xfrm>
              <a:custGeom>
                <a:avLst/>
                <a:gdLst>
                  <a:gd name="T0" fmla="*/ 454 w 3631"/>
                  <a:gd name="T1" fmla="*/ 0 h 1812"/>
                  <a:gd name="T2" fmla="*/ 0 w 3631"/>
                  <a:gd name="T3" fmla="*/ 453 h 1812"/>
                  <a:gd name="T4" fmla="*/ 907 w 3631"/>
                  <a:gd name="T5" fmla="*/ 453 h 1812"/>
                  <a:gd name="T6" fmla="*/ 454 w 3631"/>
                  <a:gd name="T7" fmla="*/ 0 h 181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631" h="1812">
                    <a:moveTo>
                      <a:pt x="1816" y="0"/>
                    </a:moveTo>
                    <a:lnTo>
                      <a:pt x="0" y="1812"/>
                    </a:lnTo>
                    <a:lnTo>
                      <a:pt x="3631" y="1812"/>
                    </a:lnTo>
                    <a:lnTo>
                      <a:pt x="1816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9" name="Freeform 27"/>
              <p:cNvSpPr>
                <a:spLocks/>
              </p:cNvSpPr>
              <p:nvPr/>
            </p:nvSpPr>
            <p:spPr bwMode="auto">
              <a:xfrm>
                <a:off x="1144" y="1101"/>
                <a:ext cx="908" cy="454"/>
              </a:xfrm>
              <a:custGeom>
                <a:avLst/>
                <a:gdLst>
                  <a:gd name="T0" fmla="*/ 454 w 3631"/>
                  <a:gd name="T1" fmla="*/ 0 h 1812"/>
                  <a:gd name="T2" fmla="*/ 0 w 3631"/>
                  <a:gd name="T3" fmla="*/ 454 h 1812"/>
                  <a:gd name="T4" fmla="*/ 908 w 3631"/>
                  <a:gd name="T5" fmla="*/ 454 h 1812"/>
                  <a:gd name="T6" fmla="*/ 454 w 3631"/>
                  <a:gd name="T7" fmla="*/ 0 h 181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631" h="1812">
                    <a:moveTo>
                      <a:pt x="1816" y="0"/>
                    </a:moveTo>
                    <a:lnTo>
                      <a:pt x="0" y="1812"/>
                    </a:lnTo>
                    <a:lnTo>
                      <a:pt x="3631" y="1812"/>
                    </a:lnTo>
                    <a:lnTo>
                      <a:pt x="1816" y="0"/>
                    </a:lnTo>
                    <a:close/>
                  </a:path>
                </a:pathLst>
              </a:custGeom>
              <a:solidFill>
                <a:srgbClr val="73737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0" name="Freeform 28"/>
              <p:cNvSpPr>
                <a:spLocks/>
              </p:cNvSpPr>
              <p:nvPr/>
            </p:nvSpPr>
            <p:spPr bwMode="auto">
              <a:xfrm>
                <a:off x="1141" y="1099"/>
                <a:ext cx="908" cy="453"/>
              </a:xfrm>
              <a:custGeom>
                <a:avLst/>
                <a:gdLst>
                  <a:gd name="T0" fmla="*/ 454 w 3630"/>
                  <a:gd name="T1" fmla="*/ 0 h 1813"/>
                  <a:gd name="T2" fmla="*/ 0 w 3630"/>
                  <a:gd name="T3" fmla="*/ 453 h 1813"/>
                  <a:gd name="T4" fmla="*/ 908 w 3630"/>
                  <a:gd name="T5" fmla="*/ 453 h 1813"/>
                  <a:gd name="T6" fmla="*/ 454 w 3630"/>
                  <a:gd name="T7" fmla="*/ 0 h 18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630" h="1813">
                    <a:moveTo>
                      <a:pt x="1815" y="0"/>
                    </a:moveTo>
                    <a:lnTo>
                      <a:pt x="0" y="1813"/>
                    </a:lnTo>
                    <a:lnTo>
                      <a:pt x="3630" y="1813"/>
                    </a:lnTo>
                    <a:lnTo>
                      <a:pt x="1815" y="0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707" name="Group 29"/>
            <p:cNvGrpSpPr>
              <a:grpSpLocks/>
            </p:cNvGrpSpPr>
            <p:nvPr/>
          </p:nvGrpSpPr>
          <p:grpSpPr bwMode="auto">
            <a:xfrm>
              <a:off x="1978" y="2116"/>
              <a:ext cx="754" cy="380"/>
              <a:chOff x="838" y="1096"/>
              <a:chExt cx="912" cy="459"/>
            </a:xfrm>
          </p:grpSpPr>
          <p:sp>
            <p:nvSpPr>
              <p:cNvPr id="805" name="Freeform 30"/>
              <p:cNvSpPr>
                <a:spLocks/>
              </p:cNvSpPr>
              <p:nvPr/>
            </p:nvSpPr>
            <p:spPr bwMode="auto">
              <a:xfrm>
                <a:off x="838" y="1096"/>
                <a:ext cx="907" cy="453"/>
              </a:xfrm>
              <a:custGeom>
                <a:avLst/>
                <a:gdLst>
                  <a:gd name="T0" fmla="*/ 454 w 3628"/>
                  <a:gd name="T1" fmla="*/ 0 h 1812"/>
                  <a:gd name="T2" fmla="*/ 0 w 3628"/>
                  <a:gd name="T3" fmla="*/ 453 h 1812"/>
                  <a:gd name="T4" fmla="*/ 907 w 3628"/>
                  <a:gd name="T5" fmla="*/ 453 h 1812"/>
                  <a:gd name="T6" fmla="*/ 454 w 3628"/>
                  <a:gd name="T7" fmla="*/ 0 h 181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628" h="1812">
                    <a:moveTo>
                      <a:pt x="1814" y="0"/>
                    </a:moveTo>
                    <a:lnTo>
                      <a:pt x="0" y="1812"/>
                    </a:lnTo>
                    <a:lnTo>
                      <a:pt x="3628" y="1812"/>
                    </a:lnTo>
                    <a:lnTo>
                      <a:pt x="1814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6" name="Freeform 31"/>
              <p:cNvSpPr>
                <a:spLocks/>
              </p:cNvSpPr>
              <p:nvPr/>
            </p:nvSpPr>
            <p:spPr bwMode="auto">
              <a:xfrm>
                <a:off x="843" y="1101"/>
                <a:ext cx="907" cy="454"/>
              </a:xfrm>
              <a:custGeom>
                <a:avLst/>
                <a:gdLst>
                  <a:gd name="T0" fmla="*/ 454 w 3628"/>
                  <a:gd name="T1" fmla="*/ 0 h 1812"/>
                  <a:gd name="T2" fmla="*/ 0 w 3628"/>
                  <a:gd name="T3" fmla="*/ 454 h 1812"/>
                  <a:gd name="T4" fmla="*/ 907 w 3628"/>
                  <a:gd name="T5" fmla="*/ 454 h 1812"/>
                  <a:gd name="T6" fmla="*/ 454 w 3628"/>
                  <a:gd name="T7" fmla="*/ 0 h 181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628" h="1812">
                    <a:moveTo>
                      <a:pt x="1814" y="0"/>
                    </a:moveTo>
                    <a:lnTo>
                      <a:pt x="0" y="1812"/>
                    </a:lnTo>
                    <a:lnTo>
                      <a:pt x="3628" y="1812"/>
                    </a:lnTo>
                    <a:lnTo>
                      <a:pt x="1814" y="0"/>
                    </a:lnTo>
                    <a:close/>
                  </a:path>
                </a:pathLst>
              </a:custGeom>
              <a:solidFill>
                <a:srgbClr val="73737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7" name="Freeform 32"/>
              <p:cNvSpPr>
                <a:spLocks/>
              </p:cNvSpPr>
              <p:nvPr/>
            </p:nvSpPr>
            <p:spPr bwMode="auto">
              <a:xfrm>
                <a:off x="840" y="1099"/>
                <a:ext cx="907" cy="453"/>
              </a:xfrm>
              <a:custGeom>
                <a:avLst/>
                <a:gdLst>
                  <a:gd name="T0" fmla="*/ 454 w 3628"/>
                  <a:gd name="T1" fmla="*/ 0 h 1813"/>
                  <a:gd name="T2" fmla="*/ 0 w 3628"/>
                  <a:gd name="T3" fmla="*/ 453 h 1813"/>
                  <a:gd name="T4" fmla="*/ 907 w 3628"/>
                  <a:gd name="T5" fmla="*/ 453 h 1813"/>
                  <a:gd name="T6" fmla="*/ 454 w 3628"/>
                  <a:gd name="T7" fmla="*/ 0 h 18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628" h="1813">
                    <a:moveTo>
                      <a:pt x="1814" y="0"/>
                    </a:moveTo>
                    <a:lnTo>
                      <a:pt x="0" y="1813"/>
                    </a:lnTo>
                    <a:lnTo>
                      <a:pt x="3628" y="1813"/>
                    </a:lnTo>
                    <a:lnTo>
                      <a:pt x="1814" y="0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708" name="Group 33"/>
            <p:cNvGrpSpPr>
              <a:grpSpLocks/>
            </p:cNvGrpSpPr>
            <p:nvPr/>
          </p:nvGrpSpPr>
          <p:grpSpPr bwMode="auto">
            <a:xfrm>
              <a:off x="2352" y="2178"/>
              <a:ext cx="630" cy="318"/>
              <a:chOff x="1290" y="1171"/>
              <a:chExt cx="762" cy="384"/>
            </a:xfrm>
          </p:grpSpPr>
          <p:sp>
            <p:nvSpPr>
              <p:cNvPr id="802" name="Freeform 34"/>
              <p:cNvSpPr>
                <a:spLocks/>
              </p:cNvSpPr>
              <p:nvPr/>
            </p:nvSpPr>
            <p:spPr bwMode="auto">
              <a:xfrm>
                <a:off x="1290" y="1171"/>
                <a:ext cx="756" cy="378"/>
              </a:xfrm>
              <a:custGeom>
                <a:avLst/>
                <a:gdLst>
                  <a:gd name="T0" fmla="*/ 378 w 3024"/>
                  <a:gd name="T1" fmla="*/ 0 h 1513"/>
                  <a:gd name="T2" fmla="*/ 0 w 3024"/>
                  <a:gd name="T3" fmla="*/ 378 h 1513"/>
                  <a:gd name="T4" fmla="*/ 756 w 3024"/>
                  <a:gd name="T5" fmla="*/ 378 h 1513"/>
                  <a:gd name="T6" fmla="*/ 378 w 3024"/>
                  <a:gd name="T7" fmla="*/ 0 h 15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024" h="1513">
                    <a:moveTo>
                      <a:pt x="1512" y="0"/>
                    </a:moveTo>
                    <a:lnTo>
                      <a:pt x="0" y="1513"/>
                    </a:lnTo>
                    <a:lnTo>
                      <a:pt x="3024" y="1513"/>
                    </a:lnTo>
                    <a:lnTo>
                      <a:pt x="1512" y="0"/>
                    </a:lnTo>
                    <a:close/>
                  </a:path>
                </a:pathLst>
              </a:custGeom>
              <a:solidFill>
                <a:srgbClr val="D1D1D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3" name="Freeform 35"/>
              <p:cNvSpPr>
                <a:spLocks/>
              </p:cNvSpPr>
              <p:nvPr/>
            </p:nvSpPr>
            <p:spPr bwMode="auto">
              <a:xfrm>
                <a:off x="1296" y="1176"/>
                <a:ext cx="756" cy="379"/>
              </a:xfrm>
              <a:custGeom>
                <a:avLst/>
                <a:gdLst>
                  <a:gd name="T0" fmla="*/ 378 w 3024"/>
                  <a:gd name="T1" fmla="*/ 0 h 1513"/>
                  <a:gd name="T2" fmla="*/ 0 w 3024"/>
                  <a:gd name="T3" fmla="*/ 379 h 1513"/>
                  <a:gd name="T4" fmla="*/ 756 w 3024"/>
                  <a:gd name="T5" fmla="*/ 379 h 1513"/>
                  <a:gd name="T6" fmla="*/ 378 w 3024"/>
                  <a:gd name="T7" fmla="*/ 0 h 15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024" h="1513">
                    <a:moveTo>
                      <a:pt x="1512" y="0"/>
                    </a:moveTo>
                    <a:lnTo>
                      <a:pt x="0" y="1513"/>
                    </a:lnTo>
                    <a:lnTo>
                      <a:pt x="3024" y="1513"/>
                    </a:lnTo>
                    <a:lnTo>
                      <a:pt x="1512" y="0"/>
                    </a:lnTo>
                    <a:close/>
                  </a:path>
                </a:pathLst>
              </a:custGeom>
              <a:solidFill>
                <a:srgbClr val="6B6B6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4" name="Freeform 36"/>
              <p:cNvSpPr>
                <a:spLocks/>
              </p:cNvSpPr>
              <p:nvPr/>
            </p:nvSpPr>
            <p:spPr bwMode="auto">
              <a:xfrm>
                <a:off x="1293" y="1174"/>
                <a:ext cx="756" cy="378"/>
              </a:xfrm>
              <a:custGeom>
                <a:avLst/>
                <a:gdLst>
                  <a:gd name="T0" fmla="*/ 378 w 3024"/>
                  <a:gd name="T1" fmla="*/ 0 h 1513"/>
                  <a:gd name="T2" fmla="*/ 0 w 3024"/>
                  <a:gd name="T3" fmla="*/ 378 h 1513"/>
                  <a:gd name="T4" fmla="*/ 756 w 3024"/>
                  <a:gd name="T5" fmla="*/ 378 h 1513"/>
                  <a:gd name="T6" fmla="*/ 378 w 3024"/>
                  <a:gd name="T7" fmla="*/ 0 h 15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024" h="1513">
                    <a:moveTo>
                      <a:pt x="1512" y="0"/>
                    </a:moveTo>
                    <a:lnTo>
                      <a:pt x="0" y="1513"/>
                    </a:lnTo>
                    <a:lnTo>
                      <a:pt x="3024" y="1513"/>
                    </a:lnTo>
                    <a:lnTo>
                      <a:pt x="1512" y="0"/>
                    </a:lnTo>
                    <a:close/>
                  </a:path>
                </a:pathLst>
              </a:custGeom>
              <a:solidFill>
                <a:srgbClr val="B2B2B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709" name="Group 37"/>
            <p:cNvGrpSpPr>
              <a:grpSpLocks/>
            </p:cNvGrpSpPr>
            <p:nvPr/>
          </p:nvGrpSpPr>
          <p:grpSpPr bwMode="auto">
            <a:xfrm>
              <a:off x="1979" y="2178"/>
              <a:ext cx="628" cy="318"/>
              <a:chOff x="839" y="1171"/>
              <a:chExt cx="760" cy="384"/>
            </a:xfrm>
          </p:grpSpPr>
          <p:sp>
            <p:nvSpPr>
              <p:cNvPr id="799" name="Freeform 38"/>
              <p:cNvSpPr>
                <a:spLocks/>
              </p:cNvSpPr>
              <p:nvPr/>
            </p:nvSpPr>
            <p:spPr bwMode="auto">
              <a:xfrm>
                <a:off x="839" y="1171"/>
                <a:ext cx="755" cy="378"/>
              </a:xfrm>
              <a:custGeom>
                <a:avLst/>
                <a:gdLst>
                  <a:gd name="T0" fmla="*/ 378 w 3022"/>
                  <a:gd name="T1" fmla="*/ 0 h 1513"/>
                  <a:gd name="T2" fmla="*/ 0 w 3022"/>
                  <a:gd name="T3" fmla="*/ 378 h 1513"/>
                  <a:gd name="T4" fmla="*/ 755 w 3022"/>
                  <a:gd name="T5" fmla="*/ 378 h 1513"/>
                  <a:gd name="T6" fmla="*/ 378 w 3022"/>
                  <a:gd name="T7" fmla="*/ 0 h 15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022" h="1513">
                    <a:moveTo>
                      <a:pt x="1511" y="0"/>
                    </a:moveTo>
                    <a:lnTo>
                      <a:pt x="0" y="1513"/>
                    </a:lnTo>
                    <a:lnTo>
                      <a:pt x="3022" y="1513"/>
                    </a:lnTo>
                    <a:lnTo>
                      <a:pt x="1511" y="0"/>
                    </a:lnTo>
                    <a:close/>
                  </a:path>
                </a:pathLst>
              </a:custGeom>
              <a:solidFill>
                <a:srgbClr val="D1D1D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0" name="Freeform 39"/>
              <p:cNvSpPr>
                <a:spLocks/>
              </p:cNvSpPr>
              <p:nvPr/>
            </p:nvSpPr>
            <p:spPr bwMode="auto">
              <a:xfrm>
                <a:off x="844" y="1176"/>
                <a:ext cx="755" cy="379"/>
              </a:xfrm>
              <a:custGeom>
                <a:avLst/>
                <a:gdLst>
                  <a:gd name="T0" fmla="*/ 378 w 3022"/>
                  <a:gd name="T1" fmla="*/ 0 h 1513"/>
                  <a:gd name="T2" fmla="*/ 0 w 3022"/>
                  <a:gd name="T3" fmla="*/ 379 h 1513"/>
                  <a:gd name="T4" fmla="*/ 755 w 3022"/>
                  <a:gd name="T5" fmla="*/ 379 h 1513"/>
                  <a:gd name="T6" fmla="*/ 378 w 3022"/>
                  <a:gd name="T7" fmla="*/ 0 h 15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022" h="1513">
                    <a:moveTo>
                      <a:pt x="1511" y="0"/>
                    </a:moveTo>
                    <a:lnTo>
                      <a:pt x="0" y="1513"/>
                    </a:lnTo>
                    <a:lnTo>
                      <a:pt x="3022" y="1513"/>
                    </a:lnTo>
                    <a:lnTo>
                      <a:pt x="1511" y="0"/>
                    </a:lnTo>
                    <a:close/>
                  </a:path>
                </a:pathLst>
              </a:custGeom>
              <a:solidFill>
                <a:srgbClr val="6B6B6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1" name="Freeform 40"/>
              <p:cNvSpPr>
                <a:spLocks/>
              </p:cNvSpPr>
              <p:nvPr/>
            </p:nvSpPr>
            <p:spPr bwMode="auto">
              <a:xfrm>
                <a:off x="841" y="1174"/>
                <a:ext cx="756" cy="378"/>
              </a:xfrm>
              <a:custGeom>
                <a:avLst/>
                <a:gdLst>
                  <a:gd name="T0" fmla="*/ 378 w 3021"/>
                  <a:gd name="T1" fmla="*/ 0 h 1513"/>
                  <a:gd name="T2" fmla="*/ 0 w 3021"/>
                  <a:gd name="T3" fmla="*/ 378 h 1513"/>
                  <a:gd name="T4" fmla="*/ 756 w 3021"/>
                  <a:gd name="T5" fmla="*/ 378 h 1513"/>
                  <a:gd name="T6" fmla="*/ 378 w 3021"/>
                  <a:gd name="T7" fmla="*/ 0 h 15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021" h="1513">
                    <a:moveTo>
                      <a:pt x="1511" y="0"/>
                    </a:moveTo>
                    <a:lnTo>
                      <a:pt x="0" y="1513"/>
                    </a:lnTo>
                    <a:lnTo>
                      <a:pt x="3021" y="1513"/>
                    </a:lnTo>
                    <a:lnTo>
                      <a:pt x="1511" y="0"/>
                    </a:lnTo>
                    <a:close/>
                  </a:path>
                </a:pathLst>
              </a:custGeom>
              <a:solidFill>
                <a:srgbClr val="B2B2B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710" name="Group 41"/>
            <p:cNvGrpSpPr>
              <a:grpSpLocks/>
            </p:cNvGrpSpPr>
            <p:nvPr/>
          </p:nvGrpSpPr>
          <p:grpSpPr bwMode="auto">
            <a:xfrm>
              <a:off x="1726" y="2758"/>
              <a:ext cx="1511" cy="140"/>
              <a:chOff x="533" y="1872"/>
              <a:chExt cx="1828" cy="170"/>
            </a:xfrm>
          </p:grpSpPr>
          <p:sp>
            <p:nvSpPr>
              <p:cNvPr id="796" name="Rectangle 42"/>
              <p:cNvSpPr>
                <a:spLocks noChangeArrowheads="1"/>
              </p:cNvSpPr>
              <p:nvPr/>
            </p:nvSpPr>
            <p:spPr bwMode="auto">
              <a:xfrm>
                <a:off x="533" y="1872"/>
                <a:ext cx="1823" cy="164"/>
              </a:xfrm>
              <a:prstGeom prst="rect">
                <a:avLst/>
              </a:prstGeom>
              <a:solidFill>
                <a:srgbClr val="6666C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宋体" charset="-122"/>
                </a:endParaRPr>
              </a:p>
            </p:txBody>
          </p:sp>
          <p:sp>
            <p:nvSpPr>
              <p:cNvPr id="797" name="Rectangle 43"/>
              <p:cNvSpPr>
                <a:spLocks noChangeArrowheads="1"/>
              </p:cNvSpPr>
              <p:nvPr/>
            </p:nvSpPr>
            <p:spPr bwMode="auto">
              <a:xfrm>
                <a:off x="538" y="1877"/>
                <a:ext cx="1823" cy="165"/>
              </a:xfrm>
              <a:prstGeom prst="rect">
                <a:avLst/>
              </a:prstGeom>
              <a:solidFill>
                <a:srgbClr val="00005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宋体" charset="-122"/>
                </a:endParaRPr>
              </a:p>
            </p:txBody>
          </p:sp>
          <p:sp>
            <p:nvSpPr>
              <p:cNvPr id="798" name="Rectangle 44"/>
              <p:cNvSpPr>
                <a:spLocks noChangeArrowheads="1"/>
              </p:cNvSpPr>
              <p:nvPr/>
            </p:nvSpPr>
            <p:spPr bwMode="auto">
              <a:xfrm>
                <a:off x="536" y="1875"/>
                <a:ext cx="1822" cy="164"/>
              </a:xfrm>
              <a:prstGeom prst="rect">
                <a:avLst/>
              </a:prstGeom>
              <a:solidFill>
                <a:srgbClr val="0000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宋体" charset="-122"/>
                </a:endParaRPr>
              </a:p>
            </p:txBody>
          </p:sp>
        </p:grpSp>
        <p:grpSp>
          <p:nvGrpSpPr>
            <p:cNvPr id="711" name="Group 45"/>
            <p:cNvGrpSpPr>
              <a:grpSpLocks/>
            </p:cNvGrpSpPr>
            <p:nvPr/>
          </p:nvGrpSpPr>
          <p:grpSpPr bwMode="auto">
            <a:xfrm>
              <a:off x="2353" y="2242"/>
              <a:ext cx="753" cy="379"/>
              <a:chOff x="1291" y="1248"/>
              <a:chExt cx="911" cy="459"/>
            </a:xfrm>
          </p:grpSpPr>
          <p:sp>
            <p:nvSpPr>
              <p:cNvPr id="793" name="Freeform 46"/>
              <p:cNvSpPr>
                <a:spLocks/>
              </p:cNvSpPr>
              <p:nvPr/>
            </p:nvSpPr>
            <p:spPr bwMode="auto">
              <a:xfrm>
                <a:off x="1291" y="1248"/>
                <a:ext cx="906" cy="454"/>
              </a:xfrm>
              <a:custGeom>
                <a:avLst/>
                <a:gdLst>
                  <a:gd name="T0" fmla="*/ 453 w 3621"/>
                  <a:gd name="T1" fmla="*/ 0 h 1816"/>
                  <a:gd name="T2" fmla="*/ 0 w 3621"/>
                  <a:gd name="T3" fmla="*/ 454 h 1816"/>
                  <a:gd name="T4" fmla="*/ 906 w 3621"/>
                  <a:gd name="T5" fmla="*/ 454 h 1816"/>
                  <a:gd name="T6" fmla="*/ 453 w 3621"/>
                  <a:gd name="T7" fmla="*/ 0 h 181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621" h="1816">
                    <a:moveTo>
                      <a:pt x="1810" y="0"/>
                    </a:moveTo>
                    <a:lnTo>
                      <a:pt x="0" y="1816"/>
                    </a:lnTo>
                    <a:lnTo>
                      <a:pt x="3621" y="1816"/>
                    </a:lnTo>
                    <a:lnTo>
                      <a:pt x="1810" y="0"/>
                    </a:lnTo>
                    <a:close/>
                  </a:path>
                </a:pathLst>
              </a:custGeom>
              <a:solidFill>
                <a:srgbClr val="BABDE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4" name="Freeform 47"/>
              <p:cNvSpPr>
                <a:spLocks/>
              </p:cNvSpPr>
              <p:nvPr/>
            </p:nvSpPr>
            <p:spPr bwMode="auto">
              <a:xfrm>
                <a:off x="1297" y="1253"/>
                <a:ext cx="905" cy="454"/>
              </a:xfrm>
              <a:custGeom>
                <a:avLst/>
                <a:gdLst>
                  <a:gd name="T0" fmla="*/ 452 w 3621"/>
                  <a:gd name="T1" fmla="*/ 0 h 1816"/>
                  <a:gd name="T2" fmla="*/ 0 w 3621"/>
                  <a:gd name="T3" fmla="*/ 454 h 1816"/>
                  <a:gd name="T4" fmla="*/ 905 w 3621"/>
                  <a:gd name="T5" fmla="*/ 454 h 1816"/>
                  <a:gd name="T6" fmla="*/ 452 w 3621"/>
                  <a:gd name="T7" fmla="*/ 0 h 181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621" h="1816">
                    <a:moveTo>
                      <a:pt x="1810" y="0"/>
                    </a:moveTo>
                    <a:lnTo>
                      <a:pt x="0" y="1816"/>
                    </a:lnTo>
                    <a:lnTo>
                      <a:pt x="3621" y="1816"/>
                    </a:lnTo>
                    <a:lnTo>
                      <a:pt x="1810" y="0"/>
                    </a:lnTo>
                    <a:close/>
                  </a:path>
                </a:pathLst>
              </a:custGeom>
              <a:solidFill>
                <a:srgbClr val="54577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5" name="Freeform 48"/>
              <p:cNvSpPr>
                <a:spLocks/>
              </p:cNvSpPr>
              <p:nvPr/>
            </p:nvSpPr>
            <p:spPr bwMode="auto">
              <a:xfrm>
                <a:off x="1294" y="1250"/>
                <a:ext cx="905" cy="454"/>
              </a:xfrm>
              <a:custGeom>
                <a:avLst/>
                <a:gdLst>
                  <a:gd name="T0" fmla="*/ 452 w 3621"/>
                  <a:gd name="T1" fmla="*/ 0 h 1815"/>
                  <a:gd name="T2" fmla="*/ 0 w 3621"/>
                  <a:gd name="T3" fmla="*/ 454 h 1815"/>
                  <a:gd name="T4" fmla="*/ 905 w 3621"/>
                  <a:gd name="T5" fmla="*/ 454 h 1815"/>
                  <a:gd name="T6" fmla="*/ 452 w 3621"/>
                  <a:gd name="T7" fmla="*/ 0 h 181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621" h="1815">
                    <a:moveTo>
                      <a:pt x="1810" y="0"/>
                    </a:moveTo>
                    <a:lnTo>
                      <a:pt x="0" y="1815"/>
                    </a:lnTo>
                    <a:lnTo>
                      <a:pt x="3621" y="1815"/>
                    </a:lnTo>
                    <a:lnTo>
                      <a:pt x="1810" y="0"/>
                    </a:lnTo>
                    <a:close/>
                  </a:path>
                </a:pathLst>
              </a:custGeom>
              <a:solidFill>
                <a:srgbClr val="8C91D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712" name="Group 49"/>
            <p:cNvGrpSpPr>
              <a:grpSpLocks/>
            </p:cNvGrpSpPr>
            <p:nvPr/>
          </p:nvGrpSpPr>
          <p:grpSpPr bwMode="auto">
            <a:xfrm>
              <a:off x="2603" y="2367"/>
              <a:ext cx="503" cy="254"/>
              <a:chOff x="1594" y="1400"/>
              <a:chExt cx="608" cy="307"/>
            </a:xfrm>
          </p:grpSpPr>
          <p:sp>
            <p:nvSpPr>
              <p:cNvPr id="790" name="Freeform 50"/>
              <p:cNvSpPr>
                <a:spLocks/>
              </p:cNvSpPr>
              <p:nvPr/>
            </p:nvSpPr>
            <p:spPr bwMode="auto">
              <a:xfrm>
                <a:off x="1594" y="1400"/>
                <a:ext cx="603" cy="302"/>
              </a:xfrm>
              <a:custGeom>
                <a:avLst/>
                <a:gdLst>
                  <a:gd name="T0" fmla="*/ 302 w 2413"/>
                  <a:gd name="T1" fmla="*/ 0 h 1206"/>
                  <a:gd name="T2" fmla="*/ 0 w 2413"/>
                  <a:gd name="T3" fmla="*/ 302 h 1206"/>
                  <a:gd name="T4" fmla="*/ 603 w 2413"/>
                  <a:gd name="T5" fmla="*/ 302 h 1206"/>
                  <a:gd name="T6" fmla="*/ 302 w 2413"/>
                  <a:gd name="T7" fmla="*/ 0 h 12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13" h="1206">
                    <a:moveTo>
                      <a:pt x="1207" y="0"/>
                    </a:moveTo>
                    <a:lnTo>
                      <a:pt x="0" y="1206"/>
                    </a:lnTo>
                    <a:lnTo>
                      <a:pt x="2413" y="1206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rgbClr val="A6AAD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1" name="Freeform 51"/>
              <p:cNvSpPr>
                <a:spLocks/>
              </p:cNvSpPr>
              <p:nvPr/>
            </p:nvSpPr>
            <p:spPr bwMode="auto">
              <a:xfrm>
                <a:off x="1599" y="1405"/>
                <a:ext cx="603" cy="302"/>
              </a:xfrm>
              <a:custGeom>
                <a:avLst/>
                <a:gdLst>
                  <a:gd name="T0" fmla="*/ 302 w 2413"/>
                  <a:gd name="T1" fmla="*/ 0 h 1206"/>
                  <a:gd name="T2" fmla="*/ 0 w 2413"/>
                  <a:gd name="T3" fmla="*/ 302 h 1206"/>
                  <a:gd name="T4" fmla="*/ 603 w 2413"/>
                  <a:gd name="T5" fmla="*/ 302 h 1206"/>
                  <a:gd name="T6" fmla="*/ 302 w 2413"/>
                  <a:gd name="T7" fmla="*/ 0 h 12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13" h="1206">
                    <a:moveTo>
                      <a:pt x="1207" y="0"/>
                    </a:moveTo>
                    <a:lnTo>
                      <a:pt x="0" y="1206"/>
                    </a:lnTo>
                    <a:lnTo>
                      <a:pt x="2413" y="1206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rgbClr val="40447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2" name="Freeform 52"/>
              <p:cNvSpPr>
                <a:spLocks/>
              </p:cNvSpPr>
              <p:nvPr/>
            </p:nvSpPr>
            <p:spPr bwMode="auto">
              <a:xfrm>
                <a:off x="1596" y="1403"/>
                <a:ext cx="603" cy="301"/>
              </a:xfrm>
              <a:custGeom>
                <a:avLst/>
                <a:gdLst>
                  <a:gd name="T0" fmla="*/ 302 w 2412"/>
                  <a:gd name="T1" fmla="*/ 0 h 1206"/>
                  <a:gd name="T2" fmla="*/ 0 w 2412"/>
                  <a:gd name="T3" fmla="*/ 301 h 1206"/>
                  <a:gd name="T4" fmla="*/ 603 w 2412"/>
                  <a:gd name="T5" fmla="*/ 301 h 1206"/>
                  <a:gd name="T6" fmla="*/ 302 w 2412"/>
                  <a:gd name="T7" fmla="*/ 0 h 12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12" h="1206">
                    <a:moveTo>
                      <a:pt x="1206" y="0"/>
                    </a:moveTo>
                    <a:lnTo>
                      <a:pt x="0" y="1206"/>
                    </a:lnTo>
                    <a:lnTo>
                      <a:pt x="2412" y="1206"/>
                    </a:lnTo>
                    <a:lnTo>
                      <a:pt x="1206" y="0"/>
                    </a:lnTo>
                    <a:close/>
                  </a:path>
                </a:pathLst>
              </a:custGeom>
              <a:solidFill>
                <a:srgbClr val="6B71C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713" name="Group 53"/>
            <p:cNvGrpSpPr>
              <a:grpSpLocks/>
            </p:cNvGrpSpPr>
            <p:nvPr/>
          </p:nvGrpSpPr>
          <p:grpSpPr bwMode="auto">
            <a:xfrm>
              <a:off x="1854" y="2242"/>
              <a:ext cx="753" cy="379"/>
              <a:chOff x="688" y="1248"/>
              <a:chExt cx="911" cy="459"/>
            </a:xfrm>
          </p:grpSpPr>
          <p:sp>
            <p:nvSpPr>
              <p:cNvPr id="787" name="Freeform 54"/>
              <p:cNvSpPr>
                <a:spLocks/>
              </p:cNvSpPr>
              <p:nvPr/>
            </p:nvSpPr>
            <p:spPr bwMode="auto">
              <a:xfrm>
                <a:off x="688" y="1248"/>
                <a:ext cx="906" cy="454"/>
              </a:xfrm>
              <a:custGeom>
                <a:avLst/>
                <a:gdLst>
                  <a:gd name="T0" fmla="*/ 453 w 3621"/>
                  <a:gd name="T1" fmla="*/ 0 h 1816"/>
                  <a:gd name="T2" fmla="*/ 0 w 3621"/>
                  <a:gd name="T3" fmla="*/ 454 h 1816"/>
                  <a:gd name="T4" fmla="*/ 906 w 3621"/>
                  <a:gd name="T5" fmla="*/ 454 h 1816"/>
                  <a:gd name="T6" fmla="*/ 453 w 3621"/>
                  <a:gd name="T7" fmla="*/ 0 h 181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621" h="1816">
                    <a:moveTo>
                      <a:pt x="1810" y="0"/>
                    </a:moveTo>
                    <a:lnTo>
                      <a:pt x="0" y="1816"/>
                    </a:lnTo>
                    <a:lnTo>
                      <a:pt x="3621" y="1816"/>
                    </a:lnTo>
                    <a:lnTo>
                      <a:pt x="1810" y="0"/>
                    </a:lnTo>
                    <a:close/>
                  </a:path>
                </a:pathLst>
              </a:custGeom>
              <a:solidFill>
                <a:srgbClr val="BABDE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8" name="Freeform 55"/>
              <p:cNvSpPr>
                <a:spLocks/>
              </p:cNvSpPr>
              <p:nvPr/>
            </p:nvSpPr>
            <p:spPr bwMode="auto">
              <a:xfrm>
                <a:off x="694" y="1253"/>
                <a:ext cx="905" cy="454"/>
              </a:xfrm>
              <a:custGeom>
                <a:avLst/>
                <a:gdLst>
                  <a:gd name="T0" fmla="*/ 452 w 3621"/>
                  <a:gd name="T1" fmla="*/ 0 h 1816"/>
                  <a:gd name="T2" fmla="*/ 0 w 3621"/>
                  <a:gd name="T3" fmla="*/ 454 h 1816"/>
                  <a:gd name="T4" fmla="*/ 905 w 3621"/>
                  <a:gd name="T5" fmla="*/ 454 h 1816"/>
                  <a:gd name="T6" fmla="*/ 452 w 3621"/>
                  <a:gd name="T7" fmla="*/ 0 h 181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621" h="1816">
                    <a:moveTo>
                      <a:pt x="1810" y="0"/>
                    </a:moveTo>
                    <a:lnTo>
                      <a:pt x="0" y="1816"/>
                    </a:lnTo>
                    <a:lnTo>
                      <a:pt x="3621" y="1816"/>
                    </a:lnTo>
                    <a:lnTo>
                      <a:pt x="1810" y="0"/>
                    </a:lnTo>
                    <a:close/>
                  </a:path>
                </a:pathLst>
              </a:custGeom>
              <a:solidFill>
                <a:srgbClr val="54577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9" name="Freeform 56"/>
              <p:cNvSpPr>
                <a:spLocks/>
              </p:cNvSpPr>
              <p:nvPr/>
            </p:nvSpPr>
            <p:spPr bwMode="auto">
              <a:xfrm>
                <a:off x="691" y="1250"/>
                <a:ext cx="905" cy="454"/>
              </a:xfrm>
              <a:custGeom>
                <a:avLst/>
                <a:gdLst>
                  <a:gd name="T0" fmla="*/ 452 w 3621"/>
                  <a:gd name="T1" fmla="*/ 0 h 1815"/>
                  <a:gd name="T2" fmla="*/ 0 w 3621"/>
                  <a:gd name="T3" fmla="*/ 454 h 1815"/>
                  <a:gd name="T4" fmla="*/ 905 w 3621"/>
                  <a:gd name="T5" fmla="*/ 454 h 1815"/>
                  <a:gd name="T6" fmla="*/ 452 w 3621"/>
                  <a:gd name="T7" fmla="*/ 0 h 181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621" h="1815">
                    <a:moveTo>
                      <a:pt x="1810" y="0"/>
                    </a:moveTo>
                    <a:lnTo>
                      <a:pt x="0" y="1815"/>
                    </a:lnTo>
                    <a:lnTo>
                      <a:pt x="3621" y="1815"/>
                    </a:lnTo>
                    <a:lnTo>
                      <a:pt x="1810" y="0"/>
                    </a:lnTo>
                    <a:close/>
                  </a:path>
                </a:pathLst>
              </a:custGeom>
              <a:solidFill>
                <a:srgbClr val="8C91D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714" name="Group 57"/>
            <p:cNvGrpSpPr>
              <a:grpSpLocks/>
            </p:cNvGrpSpPr>
            <p:nvPr/>
          </p:nvGrpSpPr>
          <p:grpSpPr bwMode="auto">
            <a:xfrm>
              <a:off x="1852" y="2367"/>
              <a:ext cx="505" cy="254"/>
              <a:chOff x="686" y="1400"/>
              <a:chExt cx="610" cy="307"/>
            </a:xfrm>
          </p:grpSpPr>
          <p:sp>
            <p:nvSpPr>
              <p:cNvPr id="784" name="Freeform 58"/>
              <p:cNvSpPr>
                <a:spLocks/>
              </p:cNvSpPr>
              <p:nvPr/>
            </p:nvSpPr>
            <p:spPr bwMode="auto">
              <a:xfrm>
                <a:off x="686" y="1400"/>
                <a:ext cx="604" cy="302"/>
              </a:xfrm>
              <a:custGeom>
                <a:avLst/>
                <a:gdLst>
                  <a:gd name="T0" fmla="*/ 302 w 2418"/>
                  <a:gd name="T1" fmla="*/ 0 h 1206"/>
                  <a:gd name="T2" fmla="*/ 0 w 2418"/>
                  <a:gd name="T3" fmla="*/ 302 h 1206"/>
                  <a:gd name="T4" fmla="*/ 604 w 2418"/>
                  <a:gd name="T5" fmla="*/ 302 h 1206"/>
                  <a:gd name="T6" fmla="*/ 302 w 2418"/>
                  <a:gd name="T7" fmla="*/ 0 h 12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18" h="1206">
                    <a:moveTo>
                      <a:pt x="1209" y="0"/>
                    </a:moveTo>
                    <a:lnTo>
                      <a:pt x="0" y="1206"/>
                    </a:lnTo>
                    <a:lnTo>
                      <a:pt x="2418" y="1206"/>
                    </a:lnTo>
                    <a:lnTo>
                      <a:pt x="1209" y="0"/>
                    </a:lnTo>
                    <a:close/>
                  </a:path>
                </a:pathLst>
              </a:custGeom>
              <a:solidFill>
                <a:srgbClr val="A6AAD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5" name="Freeform 59"/>
              <p:cNvSpPr>
                <a:spLocks/>
              </p:cNvSpPr>
              <p:nvPr/>
            </p:nvSpPr>
            <p:spPr bwMode="auto">
              <a:xfrm>
                <a:off x="691" y="1405"/>
                <a:ext cx="605" cy="302"/>
              </a:xfrm>
              <a:custGeom>
                <a:avLst/>
                <a:gdLst>
                  <a:gd name="T0" fmla="*/ 302 w 2418"/>
                  <a:gd name="T1" fmla="*/ 0 h 1206"/>
                  <a:gd name="T2" fmla="*/ 0 w 2418"/>
                  <a:gd name="T3" fmla="*/ 302 h 1206"/>
                  <a:gd name="T4" fmla="*/ 605 w 2418"/>
                  <a:gd name="T5" fmla="*/ 302 h 1206"/>
                  <a:gd name="T6" fmla="*/ 302 w 2418"/>
                  <a:gd name="T7" fmla="*/ 0 h 12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18" h="1206">
                    <a:moveTo>
                      <a:pt x="1209" y="0"/>
                    </a:moveTo>
                    <a:lnTo>
                      <a:pt x="0" y="1206"/>
                    </a:lnTo>
                    <a:lnTo>
                      <a:pt x="2418" y="1206"/>
                    </a:lnTo>
                    <a:lnTo>
                      <a:pt x="1209" y="0"/>
                    </a:lnTo>
                    <a:close/>
                  </a:path>
                </a:pathLst>
              </a:custGeom>
              <a:solidFill>
                <a:srgbClr val="40447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6" name="Freeform 60"/>
              <p:cNvSpPr>
                <a:spLocks/>
              </p:cNvSpPr>
              <p:nvPr/>
            </p:nvSpPr>
            <p:spPr bwMode="auto">
              <a:xfrm>
                <a:off x="689" y="1403"/>
                <a:ext cx="604" cy="301"/>
              </a:xfrm>
              <a:custGeom>
                <a:avLst/>
                <a:gdLst>
                  <a:gd name="T0" fmla="*/ 302 w 2417"/>
                  <a:gd name="T1" fmla="*/ 0 h 1206"/>
                  <a:gd name="T2" fmla="*/ 0 w 2417"/>
                  <a:gd name="T3" fmla="*/ 301 h 1206"/>
                  <a:gd name="T4" fmla="*/ 604 w 2417"/>
                  <a:gd name="T5" fmla="*/ 301 h 1206"/>
                  <a:gd name="T6" fmla="*/ 302 w 2417"/>
                  <a:gd name="T7" fmla="*/ 0 h 12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17" h="1206">
                    <a:moveTo>
                      <a:pt x="1208" y="0"/>
                    </a:moveTo>
                    <a:lnTo>
                      <a:pt x="0" y="1206"/>
                    </a:lnTo>
                    <a:lnTo>
                      <a:pt x="2417" y="1206"/>
                    </a:lnTo>
                    <a:lnTo>
                      <a:pt x="1208" y="0"/>
                    </a:lnTo>
                    <a:close/>
                  </a:path>
                </a:pathLst>
              </a:custGeom>
              <a:solidFill>
                <a:srgbClr val="6B71C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715" name="Group 61"/>
            <p:cNvGrpSpPr>
              <a:grpSpLocks/>
            </p:cNvGrpSpPr>
            <p:nvPr/>
          </p:nvGrpSpPr>
          <p:grpSpPr bwMode="auto">
            <a:xfrm>
              <a:off x="1979" y="2367"/>
              <a:ext cx="502" cy="254"/>
              <a:chOff x="839" y="1400"/>
              <a:chExt cx="607" cy="307"/>
            </a:xfrm>
          </p:grpSpPr>
          <p:sp>
            <p:nvSpPr>
              <p:cNvPr id="781" name="Freeform 62"/>
              <p:cNvSpPr>
                <a:spLocks/>
              </p:cNvSpPr>
              <p:nvPr/>
            </p:nvSpPr>
            <p:spPr bwMode="auto">
              <a:xfrm>
                <a:off x="839" y="1400"/>
                <a:ext cx="602" cy="302"/>
              </a:xfrm>
              <a:custGeom>
                <a:avLst/>
                <a:gdLst>
                  <a:gd name="T0" fmla="*/ 301 w 2408"/>
                  <a:gd name="T1" fmla="*/ 0 h 1206"/>
                  <a:gd name="T2" fmla="*/ 0 w 2408"/>
                  <a:gd name="T3" fmla="*/ 302 h 1206"/>
                  <a:gd name="T4" fmla="*/ 602 w 2408"/>
                  <a:gd name="T5" fmla="*/ 302 h 1206"/>
                  <a:gd name="T6" fmla="*/ 301 w 2408"/>
                  <a:gd name="T7" fmla="*/ 0 h 12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08" h="1206">
                    <a:moveTo>
                      <a:pt x="1203" y="0"/>
                    </a:moveTo>
                    <a:lnTo>
                      <a:pt x="0" y="1206"/>
                    </a:lnTo>
                    <a:lnTo>
                      <a:pt x="2408" y="1206"/>
                    </a:lnTo>
                    <a:lnTo>
                      <a:pt x="1203" y="0"/>
                    </a:lnTo>
                    <a:close/>
                  </a:path>
                </a:pathLst>
              </a:custGeom>
              <a:solidFill>
                <a:srgbClr val="9CA1D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2" name="Freeform 63"/>
              <p:cNvSpPr>
                <a:spLocks/>
              </p:cNvSpPr>
              <p:nvPr/>
            </p:nvSpPr>
            <p:spPr bwMode="auto">
              <a:xfrm>
                <a:off x="844" y="1405"/>
                <a:ext cx="602" cy="302"/>
              </a:xfrm>
              <a:custGeom>
                <a:avLst/>
                <a:gdLst>
                  <a:gd name="T0" fmla="*/ 301 w 2408"/>
                  <a:gd name="T1" fmla="*/ 0 h 1206"/>
                  <a:gd name="T2" fmla="*/ 0 w 2408"/>
                  <a:gd name="T3" fmla="*/ 302 h 1206"/>
                  <a:gd name="T4" fmla="*/ 602 w 2408"/>
                  <a:gd name="T5" fmla="*/ 302 h 1206"/>
                  <a:gd name="T6" fmla="*/ 301 w 2408"/>
                  <a:gd name="T7" fmla="*/ 0 h 12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08" h="1206">
                    <a:moveTo>
                      <a:pt x="1203" y="0"/>
                    </a:moveTo>
                    <a:lnTo>
                      <a:pt x="0" y="1206"/>
                    </a:lnTo>
                    <a:lnTo>
                      <a:pt x="2408" y="1206"/>
                    </a:lnTo>
                    <a:lnTo>
                      <a:pt x="1203" y="0"/>
                    </a:lnTo>
                    <a:close/>
                  </a:path>
                </a:pathLst>
              </a:custGeom>
              <a:solidFill>
                <a:srgbClr val="363B7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3" name="Freeform 64"/>
              <p:cNvSpPr>
                <a:spLocks/>
              </p:cNvSpPr>
              <p:nvPr/>
            </p:nvSpPr>
            <p:spPr bwMode="auto">
              <a:xfrm>
                <a:off x="842" y="1403"/>
                <a:ext cx="602" cy="301"/>
              </a:xfrm>
              <a:custGeom>
                <a:avLst/>
                <a:gdLst>
                  <a:gd name="T0" fmla="*/ 301 w 2409"/>
                  <a:gd name="T1" fmla="*/ 0 h 1206"/>
                  <a:gd name="T2" fmla="*/ 0 w 2409"/>
                  <a:gd name="T3" fmla="*/ 301 h 1206"/>
                  <a:gd name="T4" fmla="*/ 602 w 2409"/>
                  <a:gd name="T5" fmla="*/ 301 h 1206"/>
                  <a:gd name="T6" fmla="*/ 301 w 2409"/>
                  <a:gd name="T7" fmla="*/ 0 h 12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09" h="1206">
                    <a:moveTo>
                      <a:pt x="1204" y="0"/>
                    </a:moveTo>
                    <a:lnTo>
                      <a:pt x="0" y="1206"/>
                    </a:lnTo>
                    <a:lnTo>
                      <a:pt x="2409" y="1206"/>
                    </a:lnTo>
                    <a:lnTo>
                      <a:pt x="1204" y="0"/>
                    </a:lnTo>
                    <a:close/>
                  </a:path>
                </a:pathLst>
              </a:custGeom>
              <a:solidFill>
                <a:srgbClr val="5B62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716" name="Group 65"/>
            <p:cNvGrpSpPr>
              <a:grpSpLocks/>
            </p:cNvGrpSpPr>
            <p:nvPr/>
          </p:nvGrpSpPr>
          <p:grpSpPr bwMode="auto">
            <a:xfrm>
              <a:off x="2477" y="2367"/>
              <a:ext cx="505" cy="254"/>
              <a:chOff x="1442" y="1400"/>
              <a:chExt cx="610" cy="307"/>
            </a:xfrm>
          </p:grpSpPr>
          <p:sp>
            <p:nvSpPr>
              <p:cNvPr id="778" name="Freeform 66"/>
              <p:cNvSpPr>
                <a:spLocks/>
              </p:cNvSpPr>
              <p:nvPr/>
            </p:nvSpPr>
            <p:spPr bwMode="auto">
              <a:xfrm>
                <a:off x="1442" y="1400"/>
                <a:ext cx="604" cy="302"/>
              </a:xfrm>
              <a:custGeom>
                <a:avLst/>
                <a:gdLst>
                  <a:gd name="T0" fmla="*/ 302 w 2418"/>
                  <a:gd name="T1" fmla="*/ 0 h 1206"/>
                  <a:gd name="T2" fmla="*/ 0 w 2418"/>
                  <a:gd name="T3" fmla="*/ 302 h 1206"/>
                  <a:gd name="T4" fmla="*/ 604 w 2418"/>
                  <a:gd name="T5" fmla="*/ 302 h 1206"/>
                  <a:gd name="T6" fmla="*/ 302 w 2418"/>
                  <a:gd name="T7" fmla="*/ 0 h 12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18" h="1206">
                    <a:moveTo>
                      <a:pt x="1209" y="0"/>
                    </a:moveTo>
                    <a:lnTo>
                      <a:pt x="0" y="1206"/>
                    </a:lnTo>
                    <a:lnTo>
                      <a:pt x="2418" y="1206"/>
                    </a:lnTo>
                    <a:lnTo>
                      <a:pt x="1209" y="0"/>
                    </a:lnTo>
                    <a:close/>
                  </a:path>
                </a:pathLst>
              </a:custGeom>
              <a:solidFill>
                <a:srgbClr val="9CA1D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9" name="Freeform 67"/>
              <p:cNvSpPr>
                <a:spLocks/>
              </p:cNvSpPr>
              <p:nvPr/>
            </p:nvSpPr>
            <p:spPr bwMode="auto">
              <a:xfrm>
                <a:off x="1447" y="1405"/>
                <a:ext cx="605" cy="302"/>
              </a:xfrm>
              <a:custGeom>
                <a:avLst/>
                <a:gdLst>
                  <a:gd name="T0" fmla="*/ 302 w 2418"/>
                  <a:gd name="T1" fmla="*/ 0 h 1206"/>
                  <a:gd name="T2" fmla="*/ 0 w 2418"/>
                  <a:gd name="T3" fmla="*/ 302 h 1206"/>
                  <a:gd name="T4" fmla="*/ 605 w 2418"/>
                  <a:gd name="T5" fmla="*/ 302 h 1206"/>
                  <a:gd name="T6" fmla="*/ 302 w 2418"/>
                  <a:gd name="T7" fmla="*/ 0 h 12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18" h="1206">
                    <a:moveTo>
                      <a:pt x="1209" y="0"/>
                    </a:moveTo>
                    <a:lnTo>
                      <a:pt x="0" y="1206"/>
                    </a:lnTo>
                    <a:lnTo>
                      <a:pt x="2418" y="1206"/>
                    </a:lnTo>
                    <a:lnTo>
                      <a:pt x="1209" y="0"/>
                    </a:lnTo>
                    <a:close/>
                  </a:path>
                </a:pathLst>
              </a:custGeom>
              <a:solidFill>
                <a:srgbClr val="363B7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0" name="Freeform 68"/>
              <p:cNvSpPr>
                <a:spLocks/>
              </p:cNvSpPr>
              <p:nvPr/>
            </p:nvSpPr>
            <p:spPr bwMode="auto">
              <a:xfrm>
                <a:off x="1445" y="1403"/>
                <a:ext cx="604" cy="301"/>
              </a:xfrm>
              <a:custGeom>
                <a:avLst/>
                <a:gdLst>
                  <a:gd name="T0" fmla="*/ 302 w 2417"/>
                  <a:gd name="T1" fmla="*/ 0 h 1206"/>
                  <a:gd name="T2" fmla="*/ 0 w 2417"/>
                  <a:gd name="T3" fmla="*/ 301 h 1206"/>
                  <a:gd name="T4" fmla="*/ 604 w 2417"/>
                  <a:gd name="T5" fmla="*/ 301 h 1206"/>
                  <a:gd name="T6" fmla="*/ 302 w 2417"/>
                  <a:gd name="T7" fmla="*/ 0 h 12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17" h="1206">
                    <a:moveTo>
                      <a:pt x="1208" y="0"/>
                    </a:moveTo>
                    <a:lnTo>
                      <a:pt x="0" y="1206"/>
                    </a:lnTo>
                    <a:lnTo>
                      <a:pt x="2417" y="1206"/>
                    </a:lnTo>
                    <a:lnTo>
                      <a:pt x="1208" y="0"/>
                    </a:lnTo>
                    <a:close/>
                  </a:path>
                </a:pathLst>
              </a:custGeom>
              <a:solidFill>
                <a:srgbClr val="5B62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17" name="Freeform 69"/>
            <p:cNvSpPr>
              <a:spLocks/>
            </p:cNvSpPr>
            <p:nvPr/>
          </p:nvSpPr>
          <p:spPr bwMode="auto">
            <a:xfrm>
              <a:off x="1696" y="1978"/>
              <a:ext cx="1562" cy="782"/>
            </a:xfrm>
            <a:custGeom>
              <a:avLst/>
              <a:gdLst>
                <a:gd name="T0" fmla="*/ 781 w 7557"/>
                <a:gd name="T1" fmla="*/ 0 h 3785"/>
                <a:gd name="T2" fmla="*/ 0 w 7557"/>
                <a:gd name="T3" fmla="*/ 782 h 3785"/>
                <a:gd name="T4" fmla="*/ 1562 w 7557"/>
                <a:gd name="T5" fmla="*/ 782 h 3785"/>
                <a:gd name="T6" fmla="*/ 781 w 7557"/>
                <a:gd name="T7" fmla="*/ 0 h 378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557" h="3785">
                  <a:moveTo>
                    <a:pt x="3779" y="0"/>
                  </a:moveTo>
                  <a:lnTo>
                    <a:pt x="0" y="3785"/>
                  </a:lnTo>
                  <a:lnTo>
                    <a:pt x="7557" y="3785"/>
                  </a:lnTo>
                  <a:lnTo>
                    <a:pt x="3779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718" name="Group 70"/>
            <p:cNvGrpSpPr>
              <a:grpSpLocks/>
            </p:cNvGrpSpPr>
            <p:nvPr/>
          </p:nvGrpSpPr>
          <p:grpSpPr bwMode="auto">
            <a:xfrm>
              <a:off x="1703" y="2751"/>
              <a:ext cx="1552" cy="154"/>
              <a:chOff x="506" y="1864"/>
              <a:chExt cx="1876" cy="186"/>
            </a:xfrm>
          </p:grpSpPr>
          <p:sp>
            <p:nvSpPr>
              <p:cNvPr id="775" name="Rectangle 71"/>
              <p:cNvSpPr>
                <a:spLocks noChangeArrowheads="1"/>
              </p:cNvSpPr>
              <p:nvPr/>
            </p:nvSpPr>
            <p:spPr bwMode="auto">
              <a:xfrm>
                <a:off x="506" y="1864"/>
                <a:ext cx="1871" cy="18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宋体" charset="-122"/>
                </a:endParaRPr>
              </a:p>
            </p:txBody>
          </p:sp>
          <p:sp>
            <p:nvSpPr>
              <p:cNvPr id="776" name="Rectangle 72"/>
              <p:cNvSpPr>
                <a:spLocks noChangeArrowheads="1"/>
              </p:cNvSpPr>
              <p:nvPr/>
            </p:nvSpPr>
            <p:spPr bwMode="auto">
              <a:xfrm>
                <a:off x="511" y="1869"/>
                <a:ext cx="1871" cy="18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宋体" charset="-122"/>
                </a:endParaRPr>
              </a:p>
            </p:txBody>
          </p:sp>
          <p:sp>
            <p:nvSpPr>
              <p:cNvPr id="777" name="Rectangle 73"/>
              <p:cNvSpPr>
                <a:spLocks noChangeArrowheads="1"/>
              </p:cNvSpPr>
              <p:nvPr/>
            </p:nvSpPr>
            <p:spPr bwMode="auto">
              <a:xfrm>
                <a:off x="509" y="1866"/>
                <a:ext cx="1871" cy="18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宋体" charset="-122"/>
                </a:endParaRPr>
              </a:p>
            </p:txBody>
          </p:sp>
        </p:grpSp>
        <p:grpSp>
          <p:nvGrpSpPr>
            <p:cNvPr id="719" name="Group 74"/>
            <p:cNvGrpSpPr>
              <a:grpSpLocks/>
            </p:cNvGrpSpPr>
            <p:nvPr/>
          </p:nvGrpSpPr>
          <p:grpSpPr bwMode="auto">
            <a:xfrm>
              <a:off x="1726" y="1990"/>
              <a:ext cx="1507" cy="758"/>
              <a:chOff x="533" y="944"/>
              <a:chExt cx="1823" cy="916"/>
            </a:xfrm>
          </p:grpSpPr>
          <p:sp>
            <p:nvSpPr>
              <p:cNvPr id="772" name="Freeform 75"/>
              <p:cNvSpPr>
                <a:spLocks/>
              </p:cNvSpPr>
              <p:nvPr/>
            </p:nvSpPr>
            <p:spPr bwMode="auto">
              <a:xfrm>
                <a:off x="533" y="944"/>
                <a:ext cx="1818" cy="911"/>
              </a:xfrm>
              <a:custGeom>
                <a:avLst/>
                <a:gdLst>
                  <a:gd name="T0" fmla="*/ 909 w 7268"/>
                  <a:gd name="T1" fmla="*/ 0 h 3641"/>
                  <a:gd name="T2" fmla="*/ 0 w 7268"/>
                  <a:gd name="T3" fmla="*/ 911 h 3641"/>
                  <a:gd name="T4" fmla="*/ 1818 w 7268"/>
                  <a:gd name="T5" fmla="*/ 911 h 3641"/>
                  <a:gd name="T6" fmla="*/ 909 w 7268"/>
                  <a:gd name="T7" fmla="*/ 0 h 364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268" h="3641">
                    <a:moveTo>
                      <a:pt x="3634" y="0"/>
                    </a:moveTo>
                    <a:lnTo>
                      <a:pt x="0" y="3641"/>
                    </a:lnTo>
                    <a:lnTo>
                      <a:pt x="7268" y="3641"/>
                    </a:lnTo>
                    <a:lnTo>
                      <a:pt x="3634" y="0"/>
                    </a:lnTo>
                    <a:close/>
                  </a:path>
                </a:pathLst>
              </a:custGeom>
              <a:solidFill>
                <a:srgbClr val="7B7BD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3" name="Freeform 76"/>
              <p:cNvSpPr>
                <a:spLocks/>
              </p:cNvSpPr>
              <p:nvPr/>
            </p:nvSpPr>
            <p:spPr bwMode="auto">
              <a:xfrm>
                <a:off x="539" y="950"/>
                <a:ext cx="1817" cy="910"/>
              </a:xfrm>
              <a:custGeom>
                <a:avLst/>
                <a:gdLst>
                  <a:gd name="T0" fmla="*/ 909 w 7268"/>
                  <a:gd name="T1" fmla="*/ 0 h 3641"/>
                  <a:gd name="T2" fmla="*/ 0 w 7268"/>
                  <a:gd name="T3" fmla="*/ 910 h 3641"/>
                  <a:gd name="T4" fmla="*/ 1817 w 7268"/>
                  <a:gd name="T5" fmla="*/ 910 h 3641"/>
                  <a:gd name="T6" fmla="*/ 909 w 7268"/>
                  <a:gd name="T7" fmla="*/ 0 h 364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268" h="3641">
                    <a:moveTo>
                      <a:pt x="3634" y="0"/>
                    </a:moveTo>
                    <a:lnTo>
                      <a:pt x="0" y="3641"/>
                    </a:lnTo>
                    <a:lnTo>
                      <a:pt x="7268" y="3641"/>
                    </a:lnTo>
                    <a:lnTo>
                      <a:pt x="3634" y="0"/>
                    </a:lnTo>
                    <a:close/>
                  </a:path>
                </a:pathLst>
              </a:custGeom>
              <a:solidFill>
                <a:srgbClr val="15156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4" name="Freeform 77"/>
              <p:cNvSpPr>
                <a:spLocks/>
              </p:cNvSpPr>
              <p:nvPr/>
            </p:nvSpPr>
            <p:spPr bwMode="auto">
              <a:xfrm>
                <a:off x="536" y="947"/>
                <a:ext cx="1817" cy="910"/>
              </a:xfrm>
              <a:custGeom>
                <a:avLst/>
                <a:gdLst>
                  <a:gd name="T0" fmla="*/ 909 w 7269"/>
                  <a:gd name="T1" fmla="*/ 0 h 3641"/>
                  <a:gd name="T2" fmla="*/ 0 w 7269"/>
                  <a:gd name="T3" fmla="*/ 910 h 3641"/>
                  <a:gd name="T4" fmla="*/ 1817 w 7269"/>
                  <a:gd name="T5" fmla="*/ 910 h 3641"/>
                  <a:gd name="T6" fmla="*/ 909 w 7269"/>
                  <a:gd name="T7" fmla="*/ 0 h 364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269" h="3641">
                    <a:moveTo>
                      <a:pt x="3635" y="0"/>
                    </a:moveTo>
                    <a:lnTo>
                      <a:pt x="0" y="3641"/>
                    </a:lnTo>
                    <a:lnTo>
                      <a:pt x="7269" y="3641"/>
                    </a:lnTo>
                    <a:lnTo>
                      <a:pt x="3635" y="0"/>
                    </a:lnTo>
                    <a:close/>
                  </a:path>
                </a:pathLst>
              </a:custGeom>
              <a:solidFill>
                <a:srgbClr val="2323B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720" name="Group 78"/>
            <p:cNvGrpSpPr>
              <a:grpSpLocks/>
            </p:cNvGrpSpPr>
            <p:nvPr/>
          </p:nvGrpSpPr>
          <p:grpSpPr bwMode="auto">
            <a:xfrm>
              <a:off x="1852" y="1990"/>
              <a:ext cx="1255" cy="631"/>
              <a:chOff x="686" y="944"/>
              <a:chExt cx="1517" cy="763"/>
            </a:xfrm>
          </p:grpSpPr>
          <p:sp>
            <p:nvSpPr>
              <p:cNvPr id="769" name="Freeform 79"/>
              <p:cNvSpPr>
                <a:spLocks/>
              </p:cNvSpPr>
              <p:nvPr/>
            </p:nvSpPr>
            <p:spPr bwMode="auto">
              <a:xfrm>
                <a:off x="686" y="944"/>
                <a:ext cx="1512" cy="758"/>
              </a:xfrm>
              <a:custGeom>
                <a:avLst/>
                <a:gdLst>
                  <a:gd name="T0" fmla="*/ 756 w 6048"/>
                  <a:gd name="T1" fmla="*/ 0 h 3029"/>
                  <a:gd name="T2" fmla="*/ 0 w 6048"/>
                  <a:gd name="T3" fmla="*/ 758 h 3029"/>
                  <a:gd name="T4" fmla="*/ 1512 w 6048"/>
                  <a:gd name="T5" fmla="*/ 758 h 3029"/>
                  <a:gd name="T6" fmla="*/ 756 w 6048"/>
                  <a:gd name="T7" fmla="*/ 0 h 302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48" h="3029">
                    <a:moveTo>
                      <a:pt x="3024" y="0"/>
                    </a:moveTo>
                    <a:lnTo>
                      <a:pt x="0" y="3029"/>
                    </a:lnTo>
                    <a:lnTo>
                      <a:pt x="6048" y="3029"/>
                    </a:lnTo>
                    <a:lnTo>
                      <a:pt x="3024" y="0"/>
                    </a:lnTo>
                    <a:close/>
                  </a:path>
                </a:pathLst>
              </a:custGeom>
              <a:solidFill>
                <a:srgbClr val="BABDE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0" name="Freeform 80"/>
              <p:cNvSpPr>
                <a:spLocks/>
              </p:cNvSpPr>
              <p:nvPr/>
            </p:nvSpPr>
            <p:spPr bwMode="auto">
              <a:xfrm>
                <a:off x="691" y="950"/>
                <a:ext cx="1512" cy="757"/>
              </a:xfrm>
              <a:custGeom>
                <a:avLst/>
                <a:gdLst>
                  <a:gd name="T0" fmla="*/ 756 w 6048"/>
                  <a:gd name="T1" fmla="*/ 0 h 3029"/>
                  <a:gd name="T2" fmla="*/ 0 w 6048"/>
                  <a:gd name="T3" fmla="*/ 757 h 3029"/>
                  <a:gd name="T4" fmla="*/ 1512 w 6048"/>
                  <a:gd name="T5" fmla="*/ 757 h 3029"/>
                  <a:gd name="T6" fmla="*/ 756 w 6048"/>
                  <a:gd name="T7" fmla="*/ 0 h 302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48" h="3029">
                    <a:moveTo>
                      <a:pt x="3024" y="0"/>
                    </a:moveTo>
                    <a:lnTo>
                      <a:pt x="0" y="3029"/>
                    </a:lnTo>
                    <a:lnTo>
                      <a:pt x="6048" y="3029"/>
                    </a:lnTo>
                    <a:lnTo>
                      <a:pt x="3024" y="0"/>
                    </a:lnTo>
                    <a:close/>
                  </a:path>
                </a:pathLst>
              </a:custGeom>
              <a:solidFill>
                <a:srgbClr val="54577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1" name="Freeform 81"/>
              <p:cNvSpPr>
                <a:spLocks/>
              </p:cNvSpPr>
              <p:nvPr/>
            </p:nvSpPr>
            <p:spPr bwMode="auto">
              <a:xfrm>
                <a:off x="689" y="947"/>
                <a:ext cx="1512" cy="757"/>
              </a:xfrm>
              <a:custGeom>
                <a:avLst/>
                <a:gdLst>
                  <a:gd name="T0" fmla="*/ 756 w 6048"/>
                  <a:gd name="T1" fmla="*/ 0 h 3029"/>
                  <a:gd name="T2" fmla="*/ 0 w 6048"/>
                  <a:gd name="T3" fmla="*/ 757 h 3029"/>
                  <a:gd name="T4" fmla="*/ 1512 w 6048"/>
                  <a:gd name="T5" fmla="*/ 757 h 3029"/>
                  <a:gd name="T6" fmla="*/ 756 w 6048"/>
                  <a:gd name="T7" fmla="*/ 0 h 302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48" h="3029">
                    <a:moveTo>
                      <a:pt x="3024" y="0"/>
                    </a:moveTo>
                    <a:lnTo>
                      <a:pt x="0" y="3029"/>
                    </a:lnTo>
                    <a:lnTo>
                      <a:pt x="6048" y="3029"/>
                    </a:lnTo>
                    <a:lnTo>
                      <a:pt x="3024" y="0"/>
                    </a:lnTo>
                    <a:close/>
                  </a:path>
                </a:pathLst>
              </a:custGeom>
              <a:solidFill>
                <a:srgbClr val="8C91D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721" name="Group 82"/>
            <p:cNvGrpSpPr>
              <a:grpSpLocks/>
            </p:cNvGrpSpPr>
            <p:nvPr/>
          </p:nvGrpSpPr>
          <p:grpSpPr bwMode="auto">
            <a:xfrm>
              <a:off x="1978" y="1990"/>
              <a:ext cx="1004" cy="506"/>
              <a:chOff x="838" y="944"/>
              <a:chExt cx="1214" cy="611"/>
            </a:xfrm>
          </p:grpSpPr>
          <p:sp>
            <p:nvSpPr>
              <p:cNvPr id="766" name="Freeform 83"/>
              <p:cNvSpPr>
                <a:spLocks/>
              </p:cNvSpPr>
              <p:nvPr/>
            </p:nvSpPr>
            <p:spPr bwMode="auto">
              <a:xfrm>
                <a:off x="838" y="944"/>
                <a:ext cx="1208" cy="605"/>
              </a:xfrm>
              <a:custGeom>
                <a:avLst/>
                <a:gdLst>
                  <a:gd name="T0" fmla="*/ 604 w 4836"/>
                  <a:gd name="T1" fmla="*/ 0 h 2419"/>
                  <a:gd name="T2" fmla="*/ 0 w 4836"/>
                  <a:gd name="T3" fmla="*/ 605 h 2419"/>
                  <a:gd name="T4" fmla="*/ 1208 w 4836"/>
                  <a:gd name="T5" fmla="*/ 605 h 2419"/>
                  <a:gd name="T6" fmla="*/ 604 w 4836"/>
                  <a:gd name="T7" fmla="*/ 0 h 241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36" h="2419">
                    <a:moveTo>
                      <a:pt x="2418" y="0"/>
                    </a:moveTo>
                    <a:lnTo>
                      <a:pt x="0" y="2419"/>
                    </a:lnTo>
                    <a:lnTo>
                      <a:pt x="4836" y="2419"/>
                    </a:lnTo>
                    <a:lnTo>
                      <a:pt x="2418" y="0"/>
                    </a:lnTo>
                    <a:close/>
                  </a:path>
                </a:pathLst>
              </a:custGeom>
              <a:solidFill>
                <a:srgbClr val="EBEBE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7" name="Freeform 84"/>
              <p:cNvSpPr>
                <a:spLocks/>
              </p:cNvSpPr>
              <p:nvPr/>
            </p:nvSpPr>
            <p:spPr bwMode="auto">
              <a:xfrm>
                <a:off x="843" y="950"/>
                <a:ext cx="1209" cy="605"/>
              </a:xfrm>
              <a:custGeom>
                <a:avLst/>
                <a:gdLst>
                  <a:gd name="T0" fmla="*/ 605 w 4836"/>
                  <a:gd name="T1" fmla="*/ 0 h 2419"/>
                  <a:gd name="T2" fmla="*/ 0 w 4836"/>
                  <a:gd name="T3" fmla="*/ 605 h 2419"/>
                  <a:gd name="T4" fmla="*/ 1209 w 4836"/>
                  <a:gd name="T5" fmla="*/ 605 h 2419"/>
                  <a:gd name="T6" fmla="*/ 605 w 4836"/>
                  <a:gd name="T7" fmla="*/ 0 h 241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36" h="2419">
                    <a:moveTo>
                      <a:pt x="2418" y="0"/>
                    </a:moveTo>
                    <a:lnTo>
                      <a:pt x="0" y="2419"/>
                    </a:lnTo>
                    <a:lnTo>
                      <a:pt x="4836" y="2419"/>
                    </a:lnTo>
                    <a:lnTo>
                      <a:pt x="2418" y="0"/>
                    </a:lnTo>
                    <a:close/>
                  </a:path>
                </a:pathLst>
              </a:custGeom>
              <a:solidFill>
                <a:srgbClr val="858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8" name="Freeform 85"/>
              <p:cNvSpPr>
                <a:spLocks/>
              </p:cNvSpPr>
              <p:nvPr/>
            </p:nvSpPr>
            <p:spPr bwMode="auto">
              <a:xfrm>
                <a:off x="840" y="947"/>
                <a:ext cx="1209" cy="605"/>
              </a:xfrm>
              <a:custGeom>
                <a:avLst/>
                <a:gdLst>
                  <a:gd name="T0" fmla="*/ 605 w 4835"/>
                  <a:gd name="T1" fmla="*/ 0 h 2420"/>
                  <a:gd name="T2" fmla="*/ 0 w 4835"/>
                  <a:gd name="T3" fmla="*/ 605 h 2420"/>
                  <a:gd name="T4" fmla="*/ 1209 w 4835"/>
                  <a:gd name="T5" fmla="*/ 605 h 2420"/>
                  <a:gd name="T6" fmla="*/ 605 w 4835"/>
                  <a:gd name="T7" fmla="*/ 0 h 242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35" h="2420">
                    <a:moveTo>
                      <a:pt x="2418" y="0"/>
                    </a:moveTo>
                    <a:lnTo>
                      <a:pt x="0" y="2420"/>
                    </a:lnTo>
                    <a:lnTo>
                      <a:pt x="4835" y="2420"/>
                    </a:lnTo>
                    <a:lnTo>
                      <a:pt x="2418" y="0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722" name="Group 86"/>
            <p:cNvGrpSpPr>
              <a:grpSpLocks/>
            </p:cNvGrpSpPr>
            <p:nvPr/>
          </p:nvGrpSpPr>
          <p:grpSpPr bwMode="auto">
            <a:xfrm>
              <a:off x="2227" y="2116"/>
              <a:ext cx="755" cy="380"/>
              <a:chOff x="1139" y="1096"/>
              <a:chExt cx="913" cy="459"/>
            </a:xfrm>
          </p:grpSpPr>
          <p:sp>
            <p:nvSpPr>
              <p:cNvPr id="763" name="Freeform 87"/>
              <p:cNvSpPr>
                <a:spLocks/>
              </p:cNvSpPr>
              <p:nvPr/>
            </p:nvSpPr>
            <p:spPr bwMode="auto">
              <a:xfrm>
                <a:off x="1139" y="1096"/>
                <a:ext cx="907" cy="453"/>
              </a:xfrm>
              <a:custGeom>
                <a:avLst/>
                <a:gdLst>
                  <a:gd name="T0" fmla="*/ 454 w 3631"/>
                  <a:gd name="T1" fmla="*/ 0 h 1812"/>
                  <a:gd name="T2" fmla="*/ 0 w 3631"/>
                  <a:gd name="T3" fmla="*/ 453 h 1812"/>
                  <a:gd name="T4" fmla="*/ 907 w 3631"/>
                  <a:gd name="T5" fmla="*/ 453 h 1812"/>
                  <a:gd name="T6" fmla="*/ 454 w 3631"/>
                  <a:gd name="T7" fmla="*/ 0 h 181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631" h="1812">
                    <a:moveTo>
                      <a:pt x="1816" y="0"/>
                    </a:moveTo>
                    <a:lnTo>
                      <a:pt x="0" y="1812"/>
                    </a:lnTo>
                    <a:lnTo>
                      <a:pt x="3631" y="1812"/>
                    </a:lnTo>
                    <a:lnTo>
                      <a:pt x="1816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4" name="Freeform 88"/>
              <p:cNvSpPr>
                <a:spLocks/>
              </p:cNvSpPr>
              <p:nvPr/>
            </p:nvSpPr>
            <p:spPr bwMode="auto">
              <a:xfrm>
                <a:off x="1144" y="1101"/>
                <a:ext cx="908" cy="454"/>
              </a:xfrm>
              <a:custGeom>
                <a:avLst/>
                <a:gdLst>
                  <a:gd name="T0" fmla="*/ 454 w 3631"/>
                  <a:gd name="T1" fmla="*/ 0 h 1812"/>
                  <a:gd name="T2" fmla="*/ 0 w 3631"/>
                  <a:gd name="T3" fmla="*/ 454 h 1812"/>
                  <a:gd name="T4" fmla="*/ 908 w 3631"/>
                  <a:gd name="T5" fmla="*/ 454 h 1812"/>
                  <a:gd name="T6" fmla="*/ 454 w 3631"/>
                  <a:gd name="T7" fmla="*/ 0 h 181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631" h="1812">
                    <a:moveTo>
                      <a:pt x="1816" y="0"/>
                    </a:moveTo>
                    <a:lnTo>
                      <a:pt x="0" y="1812"/>
                    </a:lnTo>
                    <a:lnTo>
                      <a:pt x="3631" y="1812"/>
                    </a:lnTo>
                    <a:lnTo>
                      <a:pt x="1816" y="0"/>
                    </a:lnTo>
                    <a:close/>
                  </a:path>
                </a:pathLst>
              </a:custGeom>
              <a:solidFill>
                <a:srgbClr val="73737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5" name="Freeform 89"/>
              <p:cNvSpPr>
                <a:spLocks/>
              </p:cNvSpPr>
              <p:nvPr/>
            </p:nvSpPr>
            <p:spPr bwMode="auto">
              <a:xfrm>
                <a:off x="1141" y="1099"/>
                <a:ext cx="908" cy="453"/>
              </a:xfrm>
              <a:custGeom>
                <a:avLst/>
                <a:gdLst>
                  <a:gd name="T0" fmla="*/ 454 w 3630"/>
                  <a:gd name="T1" fmla="*/ 0 h 1813"/>
                  <a:gd name="T2" fmla="*/ 0 w 3630"/>
                  <a:gd name="T3" fmla="*/ 453 h 1813"/>
                  <a:gd name="T4" fmla="*/ 908 w 3630"/>
                  <a:gd name="T5" fmla="*/ 453 h 1813"/>
                  <a:gd name="T6" fmla="*/ 454 w 3630"/>
                  <a:gd name="T7" fmla="*/ 0 h 18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630" h="1813">
                    <a:moveTo>
                      <a:pt x="1815" y="0"/>
                    </a:moveTo>
                    <a:lnTo>
                      <a:pt x="0" y="1813"/>
                    </a:lnTo>
                    <a:lnTo>
                      <a:pt x="3630" y="1813"/>
                    </a:lnTo>
                    <a:lnTo>
                      <a:pt x="1815" y="0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723" name="Group 90"/>
            <p:cNvGrpSpPr>
              <a:grpSpLocks/>
            </p:cNvGrpSpPr>
            <p:nvPr/>
          </p:nvGrpSpPr>
          <p:grpSpPr bwMode="auto">
            <a:xfrm>
              <a:off x="1978" y="2116"/>
              <a:ext cx="754" cy="380"/>
              <a:chOff x="838" y="1096"/>
              <a:chExt cx="912" cy="459"/>
            </a:xfrm>
          </p:grpSpPr>
          <p:sp>
            <p:nvSpPr>
              <p:cNvPr id="760" name="Freeform 91"/>
              <p:cNvSpPr>
                <a:spLocks/>
              </p:cNvSpPr>
              <p:nvPr/>
            </p:nvSpPr>
            <p:spPr bwMode="auto">
              <a:xfrm>
                <a:off x="838" y="1096"/>
                <a:ext cx="907" cy="453"/>
              </a:xfrm>
              <a:custGeom>
                <a:avLst/>
                <a:gdLst>
                  <a:gd name="T0" fmla="*/ 454 w 3628"/>
                  <a:gd name="T1" fmla="*/ 0 h 1812"/>
                  <a:gd name="T2" fmla="*/ 0 w 3628"/>
                  <a:gd name="T3" fmla="*/ 453 h 1812"/>
                  <a:gd name="T4" fmla="*/ 907 w 3628"/>
                  <a:gd name="T5" fmla="*/ 453 h 1812"/>
                  <a:gd name="T6" fmla="*/ 454 w 3628"/>
                  <a:gd name="T7" fmla="*/ 0 h 181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628" h="1812">
                    <a:moveTo>
                      <a:pt x="1814" y="0"/>
                    </a:moveTo>
                    <a:lnTo>
                      <a:pt x="0" y="1812"/>
                    </a:lnTo>
                    <a:lnTo>
                      <a:pt x="3628" y="1812"/>
                    </a:lnTo>
                    <a:lnTo>
                      <a:pt x="1814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1" name="Freeform 92"/>
              <p:cNvSpPr>
                <a:spLocks/>
              </p:cNvSpPr>
              <p:nvPr/>
            </p:nvSpPr>
            <p:spPr bwMode="auto">
              <a:xfrm>
                <a:off x="843" y="1101"/>
                <a:ext cx="907" cy="454"/>
              </a:xfrm>
              <a:custGeom>
                <a:avLst/>
                <a:gdLst>
                  <a:gd name="T0" fmla="*/ 454 w 3628"/>
                  <a:gd name="T1" fmla="*/ 0 h 1812"/>
                  <a:gd name="T2" fmla="*/ 0 w 3628"/>
                  <a:gd name="T3" fmla="*/ 454 h 1812"/>
                  <a:gd name="T4" fmla="*/ 907 w 3628"/>
                  <a:gd name="T5" fmla="*/ 454 h 1812"/>
                  <a:gd name="T6" fmla="*/ 454 w 3628"/>
                  <a:gd name="T7" fmla="*/ 0 h 181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628" h="1812">
                    <a:moveTo>
                      <a:pt x="1814" y="0"/>
                    </a:moveTo>
                    <a:lnTo>
                      <a:pt x="0" y="1812"/>
                    </a:lnTo>
                    <a:lnTo>
                      <a:pt x="3628" y="1812"/>
                    </a:lnTo>
                    <a:lnTo>
                      <a:pt x="1814" y="0"/>
                    </a:lnTo>
                    <a:close/>
                  </a:path>
                </a:pathLst>
              </a:custGeom>
              <a:solidFill>
                <a:srgbClr val="73737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2" name="Freeform 93"/>
              <p:cNvSpPr>
                <a:spLocks/>
              </p:cNvSpPr>
              <p:nvPr/>
            </p:nvSpPr>
            <p:spPr bwMode="auto">
              <a:xfrm>
                <a:off x="840" y="1099"/>
                <a:ext cx="907" cy="453"/>
              </a:xfrm>
              <a:custGeom>
                <a:avLst/>
                <a:gdLst>
                  <a:gd name="T0" fmla="*/ 454 w 3628"/>
                  <a:gd name="T1" fmla="*/ 0 h 1813"/>
                  <a:gd name="T2" fmla="*/ 0 w 3628"/>
                  <a:gd name="T3" fmla="*/ 453 h 1813"/>
                  <a:gd name="T4" fmla="*/ 907 w 3628"/>
                  <a:gd name="T5" fmla="*/ 453 h 1813"/>
                  <a:gd name="T6" fmla="*/ 454 w 3628"/>
                  <a:gd name="T7" fmla="*/ 0 h 18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628" h="1813">
                    <a:moveTo>
                      <a:pt x="1814" y="0"/>
                    </a:moveTo>
                    <a:lnTo>
                      <a:pt x="0" y="1813"/>
                    </a:lnTo>
                    <a:lnTo>
                      <a:pt x="3628" y="1813"/>
                    </a:lnTo>
                    <a:lnTo>
                      <a:pt x="1814" y="0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724" name="Group 94"/>
            <p:cNvGrpSpPr>
              <a:grpSpLocks/>
            </p:cNvGrpSpPr>
            <p:nvPr/>
          </p:nvGrpSpPr>
          <p:grpSpPr bwMode="auto">
            <a:xfrm>
              <a:off x="2352" y="2178"/>
              <a:ext cx="630" cy="318"/>
              <a:chOff x="1290" y="1171"/>
              <a:chExt cx="762" cy="384"/>
            </a:xfrm>
          </p:grpSpPr>
          <p:sp>
            <p:nvSpPr>
              <p:cNvPr id="757" name="Freeform 95"/>
              <p:cNvSpPr>
                <a:spLocks/>
              </p:cNvSpPr>
              <p:nvPr/>
            </p:nvSpPr>
            <p:spPr bwMode="auto">
              <a:xfrm>
                <a:off x="1290" y="1171"/>
                <a:ext cx="756" cy="378"/>
              </a:xfrm>
              <a:custGeom>
                <a:avLst/>
                <a:gdLst>
                  <a:gd name="T0" fmla="*/ 378 w 3024"/>
                  <a:gd name="T1" fmla="*/ 0 h 1513"/>
                  <a:gd name="T2" fmla="*/ 0 w 3024"/>
                  <a:gd name="T3" fmla="*/ 378 h 1513"/>
                  <a:gd name="T4" fmla="*/ 756 w 3024"/>
                  <a:gd name="T5" fmla="*/ 378 h 1513"/>
                  <a:gd name="T6" fmla="*/ 378 w 3024"/>
                  <a:gd name="T7" fmla="*/ 0 h 15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024" h="1513">
                    <a:moveTo>
                      <a:pt x="1512" y="0"/>
                    </a:moveTo>
                    <a:lnTo>
                      <a:pt x="0" y="1513"/>
                    </a:lnTo>
                    <a:lnTo>
                      <a:pt x="3024" y="1513"/>
                    </a:lnTo>
                    <a:lnTo>
                      <a:pt x="1512" y="0"/>
                    </a:lnTo>
                    <a:close/>
                  </a:path>
                </a:pathLst>
              </a:custGeom>
              <a:solidFill>
                <a:srgbClr val="D1D1D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8" name="Freeform 96"/>
              <p:cNvSpPr>
                <a:spLocks/>
              </p:cNvSpPr>
              <p:nvPr/>
            </p:nvSpPr>
            <p:spPr bwMode="auto">
              <a:xfrm>
                <a:off x="1296" y="1176"/>
                <a:ext cx="756" cy="379"/>
              </a:xfrm>
              <a:custGeom>
                <a:avLst/>
                <a:gdLst>
                  <a:gd name="T0" fmla="*/ 378 w 3024"/>
                  <a:gd name="T1" fmla="*/ 0 h 1513"/>
                  <a:gd name="T2" fmla="*/ 0 w 3024"/>
                  <a:gd name="T3" fmla="*/ 379 h 1513"/>
                  <a:gd name="T4" fmla="*/ 756 w 3024"/>
                  <a:gd name="T5" fmla="*/ 379 h 1513"/>
                  <a:gd name="T6" fmla="*/ 378 w 3024"/>
                  <a:gd name="T7" fmla="*/ 0 h 15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024" h="1513">
                    <a:moveTo>
                      <a:pt x="1512" y="0"/>
                    </a:moveTo>
                    <a:lnTo>
                      <a:pt x="0" y="1513"/>
                    </a:lnTo>
                    <a:lnTo>
                      <a:pt x="3024" y="1513"/>
                    </a:lnTo>
                    <a:lnTo>
                      <a:pt x="1512" y="0"/>
                    </a:lnTo>
                    <a:close/>
                  </a:path>
                </a:pathLst>
              </a:custGeom>
              <a:solidFill>
                <a:srgbClr val="6B6B6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9" name="Freeform 97"/>
              <p:cNvSpPr>
                <a:spLocks/>
              </p:cNvSpPr>
              <p:nvPr/>
            </p:nvSpPr>
            <p:spPr bwMode="auto">
              <a:xfrm>
                <a:off x="1293" y="1174"/>
                <a:ext cx="756" cy="378"/>
              </a:xfrm>
              <a:custGeom>
                <a:avLst/>
                <a:gdLst>
                  <a:gd name="T0" fmla="*/ 378 w 3024"/>
                  <a:gd name="T1" fmla="*/ 0 h 1513"/>
                  <a:gd name="T2" fmla="*/ 0 w 3024"/>
                  <a:gd name="T3" fmla="*/ 378 h 1513"/>
                  <a:gd name="T4" fmla="*/ 756 w 3024"/>
                  <a:gd name="T5" fmla="*/ 378 h 1513"/>
                  <a:gd name="T6" fmla="*/ 378 w 3024"/>
                  <a:gd name="T7" fmla="*/ 0 h 15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024" h="1513">
                    <a:moveTo>
                      <a:pt x="1512" y="0"/>
                    </a:moveTo>
                    <a:lnTo>
                      <a:pt x="0" y="1513"/>
                    </a:lnTo>
                    <a:lnTo>
                      <a:pt x="3024" y="1513"/>
                    </a:lnTo>
                    <a:lnTo>
                      <a:pt x="1512" y="0"/>
                    </a:lnTo>
                    <a:close/>
                  </a:path>
                </a:pathLst>
              </a:custGeom>
              <a:solidFill>
                <a:srgbClr val="B2B2B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725" name="Group 98"/>
            <p:cNvGrpSpPr>
              <a:grpSpLocks/>
            </p:cNvGrpSpPr>
            <p:nvPr/>
          </p:nvGrpSpPr>
          <p:grpSpPr bwMode="auto">
            <a:xfrm>
              <a:off x="1979" y="2178"/>
              <a:ext cx="628" cy="318"/>
              <a:chOff x="839" y="1171"/>
              <a:chExt cx="760" cy="384"/>
            </a:xfrm>
          </p:grpSpPr>
          <p:sp>
            <p:nvSpPr>
              <p:cNvPr id="754" name="Freeform 99"/>
              <p:cNvSpPr>
                <a:spLocks/>
              </p:cNvSpPr>
              <p:nvPr/>
            </p:nvSpPr>
            <p:spPr bwMode="auto">
              <a:xfrm>
                <a:off x="839" y="1171"/>
                <a:ext cx="755" cy="378"/>
              </a:xfrm>
              <a:custGeom>
                <a:avLst/>
                <a:gdLst>
                  <a:gd name="T0" fmla="*/ 378 w 3022"/>
                  <a:gd name="T1" fmla="*/ 0 h 1513"/>
                  <a:gd name="T2" fmla="*/ 0 w 3022"/>
                  <a:gd name="T3" fmla="*/ 378 h 1513"/>
                  <a:gd name="T4" fmla="*/ 755 w 3022"/>
                  <a:gd name="T5" fmla="*/ 378 h 1513"/>
                  <a:gd name="T6" fmla="*/ 378 w 3022"/>
                  <a:gd name="T7" fmla="*/ 0 h 15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022" h="1513">
                    <a:moveTo>
                      <a:pt x="1511" y="0"/>
                    </a:moveTo>
                    <a:lnTo>
                      <a:pt x="0" y="1513"/>
                    </a:lnTo>
                    <a:lnTo>
                      <a:pt x="3022" y="1513"/>
                    </a:lnTo>
                    <a:lnTo>
                      <a:pt x="1511" y="0"/>
                    </a:lnTo>
                    <a:close/>
                  </a:path>
                </a:pathLst>
              </a:custGeom>
              <a:solidFill>
                <a:srgbClr val="D1D1D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5" name="Freeform 100"/>
              <p:cNvSpPr>
                <a:spLocks/>
              </p:cNvSpPr>
              <p:nvPr/>
            </p:nvSpPr>
            <p:spPr bwMode="auto">
              <a:xfrm>
                <a:off x="844" y="1176"/>
                <a:ext cx="755" cy="379"/>
              </a:xfrm>
              <a:custGeom>
                <a:avLst/>
                <a:gdLst>
                  <a:gd name="T0" fmla="*/ 378 w 3022"/>
                  <a:gd name="T1" fmla="*/ 0 h 1513"/>
                  <a:gd name="T2" fmla="*/ 0 w 3022"/>
                  <a:gd name="T3" fmla="*/ 379 h 1513"/>
                  <a:gd name="T4" fmla="*/ 755 w 3022"/>
                  <a:gd name="T5" fmla="*/ 379 h 1513"/>
                  <a:gd name="T6" fmla="*/ 378 w 3022"/>
                  <a:gd name="T7" fmla="*/ 0 h 15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022" h="1513">
                    <a:moveTo>
                      <a:pt x="1511" y="0"/>
                    </a:moveTo>
                    <a:lnTo>
                      <a:pt x="0" y="1513"/>
                    </a:lnTo>
                    <a:lnTo>
                      <a:pt x="3022" y="1513"/>
                    </a:lnTo>
                    <a:lnTo>
                      <a:pt x="1511" y="0"/>
                    </a:lnTo>
                    <a:close/>
                  </a:path>
                </a:pathLst>
              </a:custGeom>
              <a:solidFill>
                <a:srgbClr val="6B6B6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6" name="Freeform 101"/>
              <p:cNvSpPr>
                <a:spLocks/>
              </p:cNvSpPr>
              <p:nvPr/>
            </p:nvSpPr>
            <p:spPr bwMode="auto">
              <a:xfrm>
                <a:off x="841" y="1174"/>
                <a:ext cx="756" cy="378"/>
              </a:xfrm>
              <a:custGeom>
                <a:avLst/>
                <a:gdLst>
                  <a:gd name="T0" fmla="*/ 378 w 3021"/>
                  <a:gd name="T1" fmla="*/ 0 h 1513"/>
                  <a:gd name="T2" fmla="*/ 0 w 3021"/>
                  <a:gd name="T3" fmla="*/ 378 h 1513"/>
                  <a:gd name="T4" fmla="*/ 756 w 3021"/>
                  <a:gd name="T5" fmla="*/ 378 h 1513"/>
                  <a:gd name="T6" fmla="*/ 378 w 3021"/>
                  <a:gd name="T7" fmla="*/ 0 h 15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021" h="1513">
                    <a:moveTo>
                      <a:pt x="1511" y="0"/>
                    </a:moveTo>
                    <a:lnTo>
                      <a:pt x="0" y="1513"/>
                    </a:lnTo>
                    <a:lnTo>
                      <a:pt x="3021" y="1513"/>
                    </a:lnTo>
                    <a:lnTo>
                      <a:pt x="1511" y="0"/>
                    </a:lnTo>
                    <a:close/>
                  </a:path>
                </a:pathLst>
              </a:custGeom>
              <a:solidFill>
                <a:srgbClr val="B2B2B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726" name="Group 102"/>
            <p:cNvGrpSpPr>
              <a:grpSpLocks/>
            </p:cNvGrpSpPr>
            <p:nvPr/>
          </p:nvGrpSpPr>
          <p:grpSpPr bwMode="auto">
            <a:xfrm>
              <a:off x="1714" y="2752"/>
              <a:ext cx="1528" cy="146"/>
              <a:chOff x="533" y="1872"/>
              <a:chExt cx="1828" cy="170"/>
            </a:xfrm>
          </p:grpSpPr>
          <p:sp>
            <p:nvSpPr>
              <p:cNvPr id="751" name="Rectangle 103"/>
              <p:cNvSpPr>
                <a:spLocks noChangeArrowheads="1"/>
              </p:cNvSpPr>
              <p:nvPr/>
            </p:nvSpPr>
            <p:spPr bwMode="auto">
              <a:xfrm>
                <a:off x="533" y="1872"/>
                <a:ext cx="1823" cy="164"/>
              </a:xfrm>
              <a:prstGeom prst="rect">
                <a:avLst/>
              </a:prstGeom>
              <a:solidFill>
                <a:srgbClr val="6666C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宋体" charset="-122"/>
                </a:endParaRPr>
              </a:p>
            </p:txBody>
          </p:sp>
          <p:sp>
            <p:nvSpPr>
              <p:cNvPr id="752" name="Rectangle 104"/>
              <p:cNvSpPr>
                <a:spLocks noChangeArrowheads="1"/>
              </p:cNvSpPr>
              <p:nvPr/>
            </p:nvSpPr>
            <p:spPr bwMode="auto">
              <a:xfrm>
                <a:off x="538" y="1877"/>
                <a:ext cx="1823" cy="165"/>
              </a:xfrm>
              <a:prstGeom prst="rect">
                <a:avLst/>
              </a:prstGeom>
              <a:solidFill>
                <a:srgbClr val="00005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宋体" charset="-122"/>
                </a:endParaRPr>
              </a:p>
            </p:txBody>
          </p:sp>
          <p:sp>
            <p:nvSpPr>
              <p:cNvPr id="753" name="Rectangle 105"/>
              <p:cNvSpPr>
                <a:spLocks noChangeArrowheads="1"/>
              </p:cNvSpPr>
              <p:nvPr/>
            </p:nvSpPr>
            <p:spPr bwMode="auto">
              <a:xfrm>
                <a:off x="536" y="1875"/>
                <a:ext cx="1822" cy="164"/>
              </a:xfrm>
              <a:prstGeom prst="rect">
                <a:avLst/>
              </a:prstGeom>
              <a:solidFill>
                <a:srgbClr val="0000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宋体" charset="-122"/>
                </a:endParaRPr>
              </a:p>
            </p:txBody>
          </p:sp>
        </p:grpSp>
        <p:grpSp>
          <p:nvGrpSpPr>
            <p:cNvPr id="727" name="Group 106"/>
            <p:cNvGrpSpPr>
              <a:grpSpLocks/>
            </p:cNvGrpSpPr>
            <p:nvPr/>
          </p:nvGrpSpPr>
          <p:grpSpPr bwMode="auto">
            <a:xfrm>
              <a:off x="2353" y="2242"/>
              <a:ext cx="753" cy="379"/>
              <a:chOff x="1291" y="1248"/>
              <a:chExt cx="911" cy="459"/>
            </a:xfrm>
          </p:grpSpPr>
          <p:sp>
            <p:nvSpPr>
              <p:cNvPr id="748" name="Freeform 107"/>
              <p:cNvSpPr>
                <a:spLocks/>
              </p:cNvSpPr>
              <p:nvPr/>
            </p:nvSpPr>
            <p:spPr bwMode="auto">
              <a:xfrm>
                <a:off x="1291" y="1248"/>
                <a:ext cx="906" cy="454"/>
              </a:xfrm>
              <a:custGeom>
                <a:avLst/>
                <a:gdLst>
                  <a:gd name="T0" fmla="*/ 453 w 3621"/>
                  <a:gd name="T1" fmla="*/ 0 h 1816"/>
                  <a:gd name="T2" fmla="*/ 0 w 3621"/>
                  <a:gd name="T3" fmla="*/ 454 h 1816"/>
                  <a:gd name="T4" fmla="*/ 906 w 3621"/>
                  <a:gd name="T5" fmla="*/ 454 h 1816"/>
                  <a:gd name="T6" fmla="*/ 453 w 3621"/>
                  <a:gd name="T7" fmla="*/ 0 h 181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621" h="1816">
                    <a:moveTo>
                      <a:pt x="1810" y="0"/>
                    </a:moveTo>
                    <a:lnTo>
                      <a:pt x="0" y="1816"/>
                    </a:lnTo>
                    <a:lnTo>
                      <a:pt x="3621" y="1816"/>
                    </a:lnTo>
                    <a:lnTo>
                      <a:pt x="1810" y="0"/>
                    </a:lnTo>
                    <a:close/>
                  </a:path>
                </a:pathLst>
              </a:custGeom>
              <a:solidFill>
                <a:srgbClr val="BABDE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49" name="Freeform 108"/>
              <p:cNvSpPr>
                <a:spLocks/>
              </p:cNvSpPr>
              <p:nvPr/>
            </p:nvSpPr>
            <p:spPr bwMode="auto">
              <a:xfrm>
                <a:off x="1297" y="1253"/>
                <a:ext cx="905" cy="454"/>
              </a:xfrm>
              <a:custGeom>
                <a:avLst/>
                <a:gdLst>
                  <a:gd name="T0" fmla="*/ 452 w 3621"/>
                  <a:gd name="T1" fmla="*/ 0 h 1816"/>
                  <a:gd name="T2" fmla="*/ 0 w 3621"/>
                  <a:gd name="T3" fmla="*/ 454 h 1816"/>
                  <a:gd name="T4" fmla="*/ 905 w 3621"/>
                  <a:gd name="T5" fmla="*/ 454 h 1816"/>
                  <a:gd name="T6" fmla="*/ 452 w 3621"/>
                  <a:gd name="T7" fmla="*/ 0 h 181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621" h="1816">
                    <a:moveTo>
                      <a:pt x="1810" y="0"/>
                    </a:moveTo>
                    <a:lnTo>
                      <a:pt x="0" y="1816"/>
                    </a:lnTo>
                    <a:lnTo>
                      <a:pt x="3621" y="1816"/>
                    </a:lnTo>
                    <a:lnTo>
                      <a:pt x="1810" y="0"/>
                    </a:lnTo>
                    <a:close/>
                  </a:path>
                </a:pathLst>
              </a:custGeom>
              <a:solidFill>
                <a:srgbClr val="54577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0" name="Freeform 109"/>
              <p:cNvSpPr>
                <a:spLocks/>
              </p:cNvSpPr>
              <p:nvPr/>
            </p:nvSpPr>
            <p:spPr bwMode="auto">
              <a:xfrm>
                <a:off x="1294" y="1250"/>
                <a:ext cx="905" cy="454"/>
              </a:xfrm>
              <a:custGeom>
                <a:avLst/>
                <a:gdLst>
                  <a:gd name="T0" fmla="*/ 452 w 3621"/>
                  <a:gd name="T1" fmla="*/ 0 h 1815"/>
                  <a:gd name="T2" fmla="*/ 0 w 3621"/>
                  <a:gd name="T3" fmla="*/ 454 h 1815"/>
                  <a:gd name="T4" fmla="*/ 905 w 3621"/>
                  <a:gd name="T5" fmla="*/ 454 h 1815"/>
                  <a:gd name="T6" fmla="*/ 452 w 3621"/>
                  <a:gd name="T7" fmla="*/ 0 h 181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621" h="1815">
                    <a:moveTo>
                      <a:pt x="1810" y="0"/>
                    </a:moveTo>
                    <a:lnTo>
                      <a:pt x="0" y="1815"/>
                    </a:lnTo>
                    <a:lnTo>
                      <a:pt x="3621" y="1815"/>
                    </a:lnTo>
                    <a:lnTo>
                      <a:pt x="1810" y="0"/>
                    </a:lnTo>
                    <a:close/>
                  </a:path>
                </a:pathLst>
              </a:custGeom>
              <a:solidFill>
                <a:srgbClr val="8C91D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728" name="Group 110"/>
            <p:cNvGrpSpPr>
              <a:grpSpLocks/>
            </p:cNvGrpSpPr>
            <p:nvPr/>
          </p:nvGrpSpPr>
          <p:grpSpPr bwMode="auto">
            <a:xfrm>
              <a:off x="2603" y="2367"/>
              <a:ext cx="503" cy="254"/>
              <a:chOff x="1594" y="1400"/>
              <a:chExt cx="608" cy="307"/>
            </a:xfrm>
          </p:grpSpPr>
          <p:sp>
            <p:nvSpPr>
              <p:cNvPr id="745" name="Freeform 111"/>
              <p:cNvSpPr>
                <a:spLocks/>
              </p:cNvSpPr>
              <p:nvPr/>
            </p:nvSpPr>
            <p:spPr bwMode="auto">
              <a:xfrm>
                <a:off x="1594" y="1400"/>
                <a:ext cx="603" cy="302"/>
              </a:xfrm>
              <a:custGeom>
                <a:avLst/>
                <a:gdLst>
                  <a:gd name="T0" fmla="*/ 302 w 2413"/>
                  <a:gd name="T1" fmla="*/ 0 h 1206"/>
                  <a:gd name="T2" fmla="*/ 0 w 2413"/>
                  <a:gd name="T3" fmla="*/ 302 h 1206"/>
                  <a:gd name="T4" fmla="*/ 603 w 2413"/>
                  <a:gd name="T5" fmla="*/ 302 h 1206"/>
                  <a:gd name="T6" fmla="*/ 302 w 2413"/>
                  <a:gd name="T7" fmla="*/ 0 h 12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13" h="1206">
                    <a:moveTo>
                      <a:pt x="1207" y="0"/>
                    </a:moveTo>
                    <a:lnTo>
                      <a:pt x="0" y="1206"/>
                    </a:lnTo>
                    <a:lnTo>
                      <a:pt x="2413" y="1206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rgbClr val="A6AAD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46" name="Freeform 112"/>
              <p:cNvSpPr>
                <a:spLocks/>
              </p:cNvSpPr>
              <p:nvPr/>
            </p:nvSpPr>
            <p:spPr bwMode="auto">
              <a:xfrm>
                <a:off x="1599" y="1405"/>
                <a:ext cx="603" cy="302"/>
              </a:xfrm>
              <a:custGeom>
                <a:avLst/>
                <a:gdLst>
                  <a:gd name="T0" fmla="*/ 302 w 2413"/>
                  <a:gd name="T1" fmla="*/ 0 h 1206"/>
                  <a:gd name="T2" fmla="*/ 0 w 2413"/>
                  <a:gd name="T3" fmla="*/ 302 h 1206"/>
                  <a:gd name="T4" fmla="*/ 603 w 2413"/>
                  <a:gd name="T5" fmla="*/ 302 h 1206"/>
                  <a:gd name="T6" fmla="*/ 302 w 2413"/>
                  <a:gd name="T7" fmla="*/ 0 h 12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13" h="1206">
                    <a:moveTo>
                      <a:pt x="1207" y="0"/>
                    </a:moveTo>
                    <a:lnTo>
                      <a:pt x="0" y="1206"/>
                    </a:lnTo>
                    <a:lnTo>
                      <a:pt x="2413" y="1206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rgbClr val="40447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47" name="Freeform 113"/>
              <p:cNvSpPr>
                <a:spLocks/>
              </p:cNvSpPr>
              <p:nvPr/>
            </p:nvSpPr>
            <p:spPr bwMode="auto">
              <a:xfrm>
                <a:off x="1596" y="1403"/>
                <a:ext cx="603" cy="301"/>
              </a:xfrm>
              <a:custGeom>
                <a:avLst/>
                <a:gdLst>
                  <a:gd name="T0" fmla="*/ 302 w 2412"/>
                  <a:gd name="T1" fmla="*/ 0 h 1206"/>
                  <a:gd name="T2" fmla="*/ 0 w 2412"/>
                  <a:gd name="T3" fmla="*/ 301 h 1206"/>
                  <a:gd name="T4" fmla="*/ 603 w 2412"/>
                  <a:gd name="T5" fmla="*/ 301 h 1206"/>
                  <a:gd name="T6" fmla="*/ 302 w 2412"/>
                  <a:gd name="T7" fmla="*/ 0 h 12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12" h="1206">
                    <a:moveTo>
                      <a:pt x="1206" y="0"/>
                    </a:moveTo>
                    <a:lnTo>
                      <a:pt x="0" y="1206"/>
                    </a:lnTo>
                    <a:lnTo>
                      <a:pt x="2412" y="1206"/>
                    </a:lnTo>
                    <a:lnTo>
                      <a:pt x="1206" y="0"/>
                    </a:lnTo>
                    <a:close/>
                  </a:path>
                </a:pathLst>
              </a:custGeom>
              <a:solidFill>
                <a:srgbClr val="6B71C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729" name="Group 114"/>
            <p:cNvGrpSpPr>
              <a:grpSpLocks/>
            </p:cNvGrpSpPr>
            <p:nvPr/>
          </p:nvGrpSpPr>
          <p:grpSpPr bwMode="auto">
            <a:xfrm>
              <a:off x="1854" y="2242"/>
              <a:ext cx="753" cy="379"/>
              <a:chOff x="688" y="1248"/>
              <a:chExt cx="911" cy="459"/>
            </a:xfrm>
          </p:grpSpPr>
          <p:sp>
            <p:nvSpPr>
              <p:cNvPr id="742" name="Freeform 115"/>
              <p:cNvSpPr>
                <a:spLocks/>
              </p:cNvSpPr>
              <p:nvPr/>
            </p:nvSpPr>
            <p:spPr bwMode="auto">
              <a:xfrm>
                <a:off x="688" y="1248"/>
                <a:ext cx="906" cy="454"/>
              </a:xfrm>
              <a:custGeom>
                <a:avLst/>
                <a:gdLst>
                  <a:gd name="T0" fmla="*/ 453 w 3621"/>
                  <a:gd name="T1" fmla="*/ 0 h 1816"/>
                  <a:gd name="T2" fmla="*/ 0 w 3621"/>
                  <a:gd name="T3" fmla="*/ 454 h 1816"/>
                  <a:gd name="T4" fmla="*/ 906 w 3621"/>
                  <a:gd name="T5" fmla="*/ 454 h 1816"/>
                  <a:gd name="T6" fmla="*/ 453 w 3621"/>
                  <a:gd name="T7" fmla="*/ 0 h 181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621" h="1816">
                    <a:moveTo>
                      <a:pt x="1810" y="0"/>
                    </a:moveTo>
                    <a:lnTo>
                      <a:pt x="0" y="1816"/>
                    </a:lnTo>
                    <a:lnTo>
                      <a:pt x="3621" y="1816"/>
                    </a:lnTo>
                    <a:lnTo>
                      <a:pt x="1810" y="0"/>
                    </a:lnTo>
                    <a:close/>
                  </a:path>
                </a:pathLst>
              </a:custGeom>
              <a:solidFill>
                <a:srgbClr val="BABDE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43" name="Freeform 116"/>
              <p:cNvSpPr>
                <a:spLocks/>
              </p:cNvSpPr>
              <p:nvPr/>
            </p:nvSpPr>
            <p:spPr bwMode="auto">
              <a:xfrm>
                <a:off x="694" y="1253"/>
                <a:ext cx="905" cy="454"/>
              </a:xfrm>
              <a:custGeom>
                <a:avLst/>
                <a:gdLst>
                  <a:gd name="T0" fmla="*/ 452 w 3621"/>
                  <a:gd name="T1" fmla="*/ 0 h 1816"/>
                  <a:gd name="T2" fmla="*/ 0 w 3621"/>
                  <a:gd name="T3" fmla="*/ 454 h 1816"/>
                  <a:gd name="T4" fmla="*/ 905 w 3621"/>
                  <a:gd name="T5" fmla="*/ 454 h 1816"/>
                  <a:gd name="T6" fmla="*/ 452 w 3621"/>
                  <a:gd name="T7" fmla="*/ 0 h 181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621" h="1816">
                    <a:moveTo>
                      <a:pt x="1810" y="0"/>
                    </a:moveTo>
                    <a:lnTo>
                      <a:pt x="0" y="1816"/>
                    </a:lnTo>
                    <a:lnTo>
                      <a:pt x="3621" y="1816"/>
                    </a:lnTo>
                    <a:lnTo>
                      <a:pt x="1810" y="0"/>
                    </a:lnTo>
                    <a:close/>
                  </a:path>
                </a:pathLst>
              </a:custGeom>
              <a:solidFill>
                <a:srgbClr val="54577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44" name="Freeform 117"/>
              <p:cNvSpPr>
                <a:spLocks/>
              </p:cNvSpPr>
              <p:nvPr/>
            </p:nvSpPr>
            <p:spPr bwMode="auto">
              <a:xfrm>
                <a:off x="691" y="1250"/>
                <a:ext cx="905" cy="454"/>
              </a:xfrm>
              <a:custGeom>
                <a:avLst/>
                <a:gdLst>
                  <a:gd name="T0" fmla="*/ 452 w 3621"/>
                  <a:gd name="T1" fmla="*/ 0 h 1815"/>
                  <a:gd name="T2" fmla="*/ 0 w 3621"/>
                  <a:gd name="T3" fmla="*/ 454 h 1815"/>
                  <a:gd name="T4" fmla="*/ 905 w 3621"/>
                  <a:gd name="T5" fmla="*/ 454 h 1815"/>
                  <a:gd name="T6" fmla="*/ 452 w 3621"/>
                  <a:gd name="T7" fmla="*/ 0 h 181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621" h="1815">
                    <a:moveTo>
                      <a:pt x="1810" y="0"/>
                    </a:moveTo>
                    <a:lnTo>
                      <a:pt x="0" y="1815"/>
                    </a:lnTo>
                    <a:lnTo>
                      <a:pt x="3621" y="1815"/>
                    </a:lnTo>
                    <a:lnTo>
                      <a:pt x="1810" y="0"/>
                    </a:lnTo>
                    <a:close/>
                  </a:path>
                </a:pathLst>
              </a:custGeom>
              <a:solidFill>
                <a:srgbClr val="8C91D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730" name="Group 118"/>
            <p:cNvGrpSpPr>
              <a:grpSpLocks/>
            </p:cNvGrpSpPr>
            <p:nvPr/>
          </p:nvGrpSpPr>
          <p:grpSpPr bwMode="auto">
            <a:xfrm>
              <a:off x="1852" y="2367"/>
              <a:ext cx="505" cy="254"/>
              <a:chOff x="686" y="1400"/>
              <a:chExt cx="610" cy="307"/>
            </a:xfrm>
          </p:grpSpPr>
          <p:sp>
            <p:nvSpPr>
              <p:cNvPr id="739" name="Freeform 119"/>
              <p:cNvSpPr>
                <a:spLocks/>
              </p:cNvSpPr>
              <p:nvPr/>
            </p:nvSpPr>
            <p:spPr bwMode="auto">
              <a:xfrm>
                <a:off x="686" y="1400"/>
                <a:ext cx="604" cy="302"/>
              </a:xfrm>
              <a:custGeom>
                <a:avLst/>
                <a:gdLst>
                  <a:gd name="T0" fmla="*/ 302 w 2418"/>
                  <a:gd name="T1" fmla="*/ 0 h 1206"/>
                  <a:gd name="T2" fmla="*/ 0 w 2418"/>
                  <a:gd name="T3" fmla="*/ 302 h 1206"/>
                  <a:gd name="T4" fmla="*/ 604 w 2418"/>
                  <a:gd name="T5" fmla="*/ 302 h 1206"/>
                  <a:gd name="T6" fmla="*/ 302 w 2418"/>
                  <a:gd name="T7" fmla="*/ 0 h 12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18" h="1206">
                    <a:moveTo>
                      <a:pt x="1209" y="0"/>
                    </a:moveTo>
                    <a:lnTo>
                      <a:pt x="0" y="1206"/>
                    </a:lnTo>
                    <a:lnTo>
                      <a:pt x="2418" y="1206"/>
                    </a:lnTo>
                    <a:lnTo>
                      <a:pt x="1209" y="0"/>
                    </a:lnTo>
                    <a:close/>
                  </a:path>
                </a:pathLst>
              </a:custGeom>
              <a:solidFill>
                <a:srgbClr val="A6AAD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40" name="Freeform 120"/>
              <p:cNvSpPr>
                <a:spLocks/>
              </p:cNvSpPr>
              <p:nvPr/>
            </p:nvSpPr>
            <p:spPr bwMode="auto">
              <a:xfrm>
                <a:off x="691" y="1405"/>
                <a:ext cx="605" cy="302"/>
              </a:xfrm>
              <a:custGeom>
                <a:avLst/>
                <a:gdLst>
                  <a:gd name="T0" fmla="*/ 302 w 2418"/>
                  <a:gd name="T1" fmla="*/ 0 h 1206"/>
                  <a:gd name="T2" fmla="*/ 0 w 2418"/>
                  <a:gd name="T3" fmla="*/ 302 h 1206"/>
                  <a:gd name="T4" fmla="*/ 605 w 2418"/>
                  <a:gd name="T5" fmla="*/ 302 h 1206"/>
                  <a:gd name="T6" fmla="*/ 302 w 2418"/>
                  <a:gd name="T7" fmla="*/ 0 h 12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18" h="1206">
                    <a:moveTo>
                      <a:pt x="1209" y="0"/>
                    </a:moveTo>
                    <a:lnTo>
                      <a:pt x="0" y="1206"/>
                    </a:lnTo>
                    <a:lnTo>
                      <a:pt x="2418" y="1206"/>
                    </a:lnTo>
                    <a:lnTo>
                      <a:pt x="1209" y="0"/>
                    </a:lnTo>
                    <a:close/>
                  </a:path>
                </a:pathLst>
              </a:custGeom>
              <a:solidFill>
                <a:srgbClr val="40447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41" name="Freeform 121"/>
              <p:cNvSpPr>
                <a:spLocks/>
              </p:cNvSpPr>
              <p:nvPr/>
            </p:nvSpPr>
            <p:spPr bwMode="auto">
              <a:xfrm>
                <a:off x="689" y="1403"/>
                <a:ext cx="604" cy="301"/>
              </a:xfrm>
              <a:custGeom>
                <a:avLst/>
                <a:gdLst>
                  <a:gd name="T0" fmla="*/ 302 w 2417"/>
                  <a:gd name="T1" fmla="*/ 0 h 1206"/>
                  <a:gd name="T2" fmla="*/ 0 w 2417"/>
                  <a:gd name="T3" fmla="*/ 301 h 1206"/>
                  <a:gd name="T4" fmla="*/ 604 w 2417"/>
                  <a:gd name="T5" fmla="*/ 301 h 1206"/>
                  <a:gd name="T6" fmla="*/ 302 w 2417"/>
                  <a:gd name="T7" fmla="*/ 0 h 12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17" h="1206">
                    <a:moveTo>
                      <a:pt x="1208" y="0"/>
                    </a:moveTo>
                    <a:lnTo>
                      <a:pt x="0" y="1206"/>
                    </a:lnTo>
                    <a:lnTo>
                      <a:pt x="2417" y="1206"/>
                    </a:lnTo>
                    <a:lnTo>
                      <a:pt x="1208" y="0"/>
                    </a:lnTo>
                    <a:close/>
                  </a:path>
                </a:pathLst>
              </a:custGeom>
              <a:solidFill>
                <a:srgbClr val="6B71C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731" name="Group 122"/>
            <p:cNvGrpSpPr>
              <a:grpSpLocks/>
            </p:cNvGrpSpPr>
            <p:nvPr/>
          </p:nvGrpSpPr>
          <p:grpSpPr bwMode="auto">
            <a:xfrm>
              <a:off x="1979" y="2367"/>
              <a:ext cx="502" cy="254"/>
              <a:chOff x="839" y="1400"/>
              <a:chExt cx="607" cy="307"/>
            </a:xfrm>
          </p:grpSpPr>
          <p:sp>
            <p:nvSpPr>
              <p:cNvPr id="736" name="Freeform 123"/>
              <p:cNvSpPr>
                <a:spLocks/>
              </p:cNvSpPr>
              <p:nvPr/>
            </p:nvSpPr>
            <p:spPr bwMode="auto">
              <a:xfrm>
                <a:off x="839" y="1400"/>
                <a:ext cx="602" cy="302"/>
              </a:xfrm>
              <a:custGeom>
                <a:avLst/>
                <a:gdLst>
                  <a:gd name="T0" fmla="*/ 301 w 2408"/>
                  <a:gd name="T1" fmla="*/ 0 h 1206"/>
                  <a:gd name="T2" fmla="*/ 0 w 2408"/>
                  <a:gd name="T3" fmla="*/ 302 h 1206"/>
                  <a:gd name="T4" fmla="*/ 602 w 2408"/>
                  <a:gd name="T5" fmla="*/ 302 h 1206"/>
                  <a:gd name="T6" fmla="*/ 301 w 2408"/>
                  <a:gd name="T7" fmla="*/ 0 h 12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08" h="1206">
                    <a:moveTo>
                      <a:pt x="1203" y="0"/>
                    </a:moveTo>
                    <a:lnTo>
                      <a:pt x="0" y="1206"/>
                    </a:lnTo>
                    <a:lnTo>
                      <a:pt x="2408" y="1206"/>
                    </a:lnTo>
                    <a:lnTo>
                      <a:pt x="1203" y="0"/>
                    </a:lnTo>
                    <a:close/>
                  </a:path>
                </a:pathLst>
              </a:custGeom>
              <a:solidFill>
                <a:srgbClr val="9CA1D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37" name="Freeform 124"/>
              <p:cNvSpPr>
                <a:spLocks/>
              </p:cNvSpPr>
              <p:nvPr/>
            </p:nvSpPr>
            <p:spPr bwMode="auto">
              <a:xfrm>
                <a:off x="844" y="1405"/>
                <a:ext cx="602" cy="302"/>
              </a:xfrm>
              <a:custGeom>
                <a:avLst/>
                <a:gdLst>
                  <a:gd name="T0" fmla="*/ 301 w 2408"/>
                  <a:gd name="T1" fmla="*/ 0 h 1206"/>
                  <a:gd name="T2" fmla="*/ 0 w 2408"/>
                  <a:gd name="T3" fmla="*/ 302 h 1206"/>
                  <a:gd name="T4" fmla="*/ 602 w 2408"/>
                  <a:gd name="T5" fmla="*/ 302 h 1206"/>
                  <a:gd name="T6" fmla="*/ 301 w 2408"/>
                  <a:gd name="T7" fmla="*/ 0 h 12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08" h="1206">
                    <a:moveTo>
                      <a:pt x="1203" y="0"/>
                    </a:moveTo>
                    <a:lnTo>
                      <a:pt x="0" y="1206"/>
                    </a:lnTo>
                    <a:lnTo>
                      <a:pt x="2408" y="1206"/>
                    </a:lnTo>
                    <a:lnTo>
                      <a:pt x="1203" y="0"/>
                    </a:lnTo>
                    <a:close/>
                  </a:path>
                </a:pathLst>
              </a:custGeom>
              <a:solidFill>
                <a:srgbClr val="363B7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38" name="Freeform 125"/>
              <p:cNvSpPr>
                <a:spLocks/>
              </p:cNvSpPr>
              <p:nvPr/>
            </p:nvSpPr>
            <p:spPr bwMode="auto">
              <a:xfrm>
                <a:off x="842" y="1403"/>
                <a:ext cx="602" cy="301"/>
              </a:xfrm>
              <a:custGeom>
                <a:avLst/>
                <a:gdLst>
                  <a:gd name="T0" fmla="*/ 301 w 2409"/>
                  <a:gd name="T1" fmla="*/ 0 h 1206"/>
                  <a:gd name="T2" fmla="*/ 0 w 2409"/>
                  <a:gd name="T3" fmla="*/ 301 h 1206"/>
                  <a:gd name="T4" fmla="*/ 602 w 2409"/>
                  <a:gd name="T5" fmla="*/ 301 h 1206"/>
                  <a:gd name="T6" fmla="*/ 301 w 2409"/>
                  <a:gd name="T7" fmla="*/ 0 h 12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09" h="1206">
                    <a:moveTo>
                      <a:pt x="1204" y="0"/>
                    </a:moveTo>
                    <a:lnTo>
                      <a:pt x="0" y="1206"/>
                    </a:lnTo>
                    <a:lnTo>
                      <a:pt x="2409" y="1206"/>
                    </a:lnTo>
                    <a:lnTo>
                      <a:pt x="1204" y="0"/>
                    </a:lnTo>
                    <a:close/>
                  </a:path>
                </a:pathLst>
              </a:custGeom>
              <a:solidFill>
                <a:srgbClr val="5B62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732" name="Group 126"/>
            <p:cNvGrpSpPr>
              <a:grpSpLocks/>
            </p:cNvGrpSpPr>
            <p:nvPr/>
          </p:nvGrpSpPr>
          <p:grpSpPr bwMode="auto">
            <a:xfrm>
              <a:off x="2477" y="2367"/>
              <a:ext cx="505" cy="254"/>
              <a:chOff x="1442" y="1400"/>
              <a:chExt cx="610" cy="307"/>
            </a:xfrm>
          </p:grpSpPr>
          <p:sp>
            <p:nvSpPr>
              <p:cNvPr id="733" name="Freeform 127"/>
              <p:cNvSpPr>
                <a:spLocks/>
              </p:cNvSpPr>
              <p:nvPr/>
            </p:nvSpPr>
            <p:spPr bwMode="auto">
              <a:xfrm>
                <a:off x="1442" y="1400"/>
                <a:ext cx="604" cy="302"/>
              </a:xfrm>
              <a:custGeom>
                <a:avLst/>
                <a:gdLst>
                  <a:gd name="T0" fmla="*/ 302 w 2418"/>
                  <a:gd name="T1" fmla="*/ 0 h 1206"/>
                  <a:gd name="T2" fmla="*/ 0 w 2418"/>
                  <a:gd name="T3" fmla="*/ 302 h 1206"/>
                  <a:gd name="T4" fmla="*/ 604 w 2418"/>
                  <a:gd name="T5" fmla="*/ 302 h 1206"/>
                  <a:gd name="T6" fmla="*/ 302 w 2418"/>
                  <a:gd name="T7" fmla="*/ 0 h 12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18" h="1206">
                    <a:moveTo>
                      <a:pt x="1209" y="0"/>
                    </a:moveTo>
                    <a:lnTo>
                      <a:pt x="0" y="1206"/>
                    </a:lnTo>
                    <a:lnTo>
                      <a:pt x="2418" y="1206"/>
                    </a:lnTo>
                    <a:lnTo>
                      <a:pt x="1209" y="0"/>
                    </a:lnTo>
                    <a:close/>
                  </a:path>
                </a:pathLst>
              </a:custGeom>
              <a:solidFill>
                <a:srgbClr val="9CA1D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34" name="Freeform 128"/>
              <p:cNvSpPr>
                <a:spLocks/>
              </p:cNvSpPr>
              <p:nvPr/>
            </p:nvSpPr>
            <p:spPr bwMode="auto">
              <a:xfrm>
                <a:off x="1447" y="1405"/>
                <a:ext cx="605" cy="302"/>
              </a:xfrm>
              <a:custGeom>
                <a:avLst/>
                <a:gdLst>
                  <a:gd name="T0" fmla="*/ 302 w 2418"/>
                  <a:gd name="T1" fmla="*/ 0 h 1206"/>
                  <a:gd name="T2" fmla="*/ 0 w 2418"/>
                  <a:gd name="T3" fmla="*/ 302 h 1206"/>
                  <a:gd name="T4" fmla="*/ 605 w 2418"/>
                  <a:gd name="T5" fmla="*/ 302 h 1206"/>
                  <a:gd name="T6" fmla="*/ 302 w 2418"/>
                  <a:gd name="T7" fmla="*/ 0 h 12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18" h="1206">
                    <a:moveTo>
                      <a:pt x="1209" y="0"/>
                    </a:moveTo>
                    <a:lnTo>
                      <a:pt x="0" y="1206"/>
                    </a:lnTo>
                    <a:lnTo>
                      <a:pt x="2418" y="1206"/>
                    </a:lnTo>
                    <a:lnTo>
                      <a:pt x="1209" y="0"/>
                    </a:lnTo>
                    <a:close/>
                  </a:path>
                </a:pathLst>
              </a:custGeom>
              <a:solidFill>
                <a:srgbClr val="363B7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35" name="Freeform 129"/>
              <p:cNvSpPr>
                <a:spLocks/>
              </p:cNvSpPr>
              <p:nvPr/>
            </p:nvSpPr>
            <p:spPr bwMode="auto">
              <a:xfrm>
                <a:off x="1445" y="1403"/>
                <a:ext cx="604" cy="301"/>
              </a:xfrm>
              <a:custGeom>
                <a:avLst/>
                <a:gdLst>
                  <a:gd name="T0" fmla="*/ 302 w 2417"/>
                  <a:gd name="T1" fmla="*/ 0 h 1206"/>
                  <a:gd name="T2" fmla="*/ 0 w 2417"/>
                  <a:gd name="T3" fmla="*/ 301 h 1206"/>
                  <a:gd name="T4" fmla="*/ 604 w 2417"/>
                  <a:gd name="T5" fmla="*/ 301 h 1206"/>
                  <a:gd name="T6" fmla="*/ 302 w 2417"/>
                  <a:gd name="T7" fmla="*/ 0 h 12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17" h="1206">
                    <a:moveTo>
                      <a:pt x="1208" y="0"/>
                    </a:moveTo>
                    <a:lnTo>
                      <a:pt x="0" y="1206"/>
                    </a:lnTo>
                    <a:lnTo>
                      <a:pt x="2417" y="1206"/>
                    </a:lnTo>
                    <a:lnTo>
                      <a:pt x="1208" y="0"/>
                    </a:lnTo>
                    <a:close/>
                  </a:path>
                </a:pathLst>
              </a:custGeom>
              <a:solidFill>
                <a:srgbClr val="5B62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823" name="Rectangle 130"/>
          <p:cNvSpPr>
            <a:spLocks noChangeArrowheads="1"/>
          </p:cNvSpPr>
          <p:nvPr/>
        </p:nvSpPr>
        <p:spPr bwMode="auto">
          <a:xfrm>
            <a:off x="2932113" y="3559175"/>
            <a:ext cx="2032000" cy="9747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17961" dir="2700000" algn="ctr" rotWithShape="0">
              <a:srgbClr val="FFFFFF"/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pitchFamily="34" charset="0"/>
                <a:ea typeface="宋体" charset="-122"/>
              </a:rPr>
              <a:t>Cyc</a:t>
            </a:r>
          </a:p>
          <a:p>
            <a:pPr marL="0" marR="0" lvl="0" indent="0" algn="ctr" defTabSz="9144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pitchFamily="34" charset="0"/>
                <a:ea typeface="宋体" charset="-122"/>
              </a:rPr>
              <a:t>Ontology &amp;</a:t>
            </a:r>
          </a:p>
          <a:p>
            <a:pPr marL="0" marR="0" lvl="0" indent="0" algn="ctr" defTabSz="9144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pitchFamily="34" charset="0"/>
                <a:ea typeface="宋体" charset="-122"/>
              </a:rPr>
              <a:t>Knowledge</a:t>
            </a:r>
          </a:p>
          <a:p>
            <a:pPr marL="0" marR="0" lvl="0" indent="0" algn="ctr" defTabSz="9144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pitchFamily="34" charset="0"/>
                <a:ea typeface="宋体" charset="-122"/>
              </a:rPr>
              <a:t>Base</a:t>
            </a:r>
          </a:p>
        </p:txBody>
      </p:sp>
      <p:pic>
        <p:nvPicPr>
          <p:cNvPr id="824" name="Picture 131" descr="C:\WINDOWS\Application Data\Microsoft\Media Catalog\Downloaded Clips\cl65\j0254504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35650" y="3051175"/>
            <a:ext cx="406400" cy="403225"/>
          </a:xfrm>
          <a:prstGeom prst="rect">
            <a:avLst/>
          </a:prstGeom>
          <a:solidFill>
            <a:srgbClr val="000066"/>
          </a:solidFill>
          <a:ln w="9525">
            <a:noFill/>
            <a:miter lim="800000"/>
            <a:headEnd/>
            <a:tailEnd/>
          </a:ln>
        </p:spPr>
      </p:pic>
      <p:pic>
        <p:nvPicPr>
          <p:cNvPr id="825" name="Picture 132" descr="C:\WINDOWS\Application Data\Microsoft\Media Catalog\Downloaded Clips\cl65\j0254504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35650" y="3582988"/>
            <a:ext cx="406400" cy="406400"/>
          </a:xfrm>
          <a:prstGeom prst="rect">
            <a:avLst/>
          </a:prstGeom>
          <a:solidFill>
            <a:srgbClr val="000066"/>
          </a:solidFill>
          <a:ln w="9525">
            <a:noFill/>
            <a:miter lim="800000"/>
            <a:headEnd/>
            <a:tailEnd/>
          </a:ln>
        </p:spPr>
      </p:pic>
      <p:pic>
        <p:nvPicPr>
          <p:cNvPr id="826" name="Picture 133" descr="C:\WINDOWS\Application Data\Microsoft\Media Catalog\Downloaded Clips\cl65\j0254504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35650" y="4117975"/>
            <a:ext cx="406400" cy="404813"/>
          </a:xfrm>
          <a:prstGeom prst="rect">
            <a:avLst/>
          </a:prstGeom>
          <a:solidFill>
            <a:srgbClr val="000066"/>
          </a:solidFill>
          <a:ln w="9525">
            <a:noFill/>
            <a:miter lim="800000"/>
            <a:headEnd/>
            <a:tailEnd/>
          </a:ln>
        </p:spPr>
      </p:pic>
      <p:sp>
        <p:nvSpPr>
          <p:cNvPr id="827" name="Rectangle 134"/>
          <p:cNvSpPr>
            <a:spLocks noChangeArrowheads="1"/>
          </p:cNvSpPr>
          <p:nvPr/>
        </p:nvSpPr>
        <p:spPr bwMode="auto">
          <a:xfrm>
            <a:off x="3932238" y="3009900"/>
            <a:ext cx="1417637" cy="4762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rgbClr val="FFFFFF"/>
            </a:outerShdw>
          </a:effectLst>
        </p:spPr>
        <p:txBody>
          <a:bodyPr>
            <a:spAutoFit/>
          </a:bodyPr>
          <a:lstStyle/>
          <a:p>
            <a:pPr marL="0" marR="0" lvl="0" indent="0" algn="r" defTabSz="9144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pitchFamily="34" charset="0"/>
                <a:ea typeface="宋体" charset="-122"/>
              </a:rPr>
              <a:t>Reasoning</a:t>
            </a:r>
          </a:p>
          <a:p>
            <a:pPr marL="0" marR="0" lvl="0" indent="0" algn="r" defTabSz="9144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pitchFamily="34" charset="0"/>
                <a:ea typeface="宋体" charset="-122"/>
              </a:rPr>
              <a:t>Modules</a:t>
            </a:r>
          </a:p>
        </p:txBody>
      </p:sp>
      <p:sp>
        <p:nvSpPr>
          <p:cNvPr id="828" name="Line 135"/>
          <p:cNvSpPr>
            <a:spLocks noChangeShapeType="1"/>
          </p:cNvSpPr>
          <p:nvPr/>
        </p:nvSpPr>
        <p:spPr bwMode="auto">
          <a:xfrm>
            <a:off x="5524500" y="3227388"/>
            <a:ext cx="0" cy="1196975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829" name="Picture 136" descr="C:\WINDOWS\Application Data\Microsoft\Media Catalog\Downloaded Clips\cl65\j0254504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16538" y="3051175"/>
            <a:ext cx="403225" cy="403225"/>
          </a:xfrm>
          <a:prstGeom prst="rect">
            <a:avLst/>
          </a:prstGeom>
          <a:solidFill>
            <a:srgbClr val="000066"/>
          </a:solidFill>
          <a:ln w="9525">
            <a:noFill/>
            <a:miter lim="800000"/>
            <a:headEnd/>
            <a:tailEnd/>
          </a:ln>
        </p:spPr>
      </p:pic>
      <p:pic>
        <p:nvPicPr>
          <p:cNvPr id="830" name="Picture 137" descr="C:\WINDOWS\Application Data\Microsoft\Media Catalog\Downloaded Clips\cl65\j0254504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16538" y="3582988"/>
            <a:ext cx="403225" cy="406400"/>
          </a:xfrm>
          <a:prstGeom prst="rect">
            <a:avLst/>
          </a:prstGeom>
          <a:solidFill>
            <a:srgbClr val="000066"/>
          </a:solidFill>
          <a:ln w="9525">
            <a:noFill/>
            <a:miter lim="800000"/>
            <a:headEnd/>
            <a:tailEnd/>
          </a:ln>
        </p:spPr>
      </p:pic>
      <p:pic>
        <p:nvPicPr>
          <p:cNvPr id="831" name="Picture 138" descr="C:\WINDOWS\Application Data\Microsoft\Media Catalog\Downloaded Clips\cl65\j0254504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16538" y="4117975"/>
            <a:ext cx="403225" cy="404813"/>
          </a:xfrm>
          <a:prstGeom prst="rect">
            <a:avLst/>
          </a:prstGeom>
          <a:solidFill>
            <a:srgbClr val="000066"/>
          </a:solidFill>
          <a:ln w="9525">
            <a:noFill/>
            <a:miter lim="800000"/>
            <a:headEnd/>
            <a:tailEnd/>
          </a:ln>
        </p:spPr>
      </p:pic>
      <p:sp>
        <p:nvSpPr>
          <p:cNvPr id="832" name="Rectangle 139"/>
          <p:cNvSpPr>
            <a:spLocks noChangeArrowheads="1"/>
          </p:cNvSpPr>
          <p:nvPr/>
        </p:nvSpPr>
        <p:spPr bwMode="auto">
          <a:xfrm>
            <a:off x="2638425" y="4716463"/>
            <a:ext cx="3770313" cy="633412"/>
          </a:xfrm>
          <a:prstGeom prst="rect">
            <a:avLst/>
          </a:prstGeom>
          <a:solidFill>
            <a:srgbClr val="000066"/>
          </a:solidFill>
          <a:ln w="38100" cmpd="dbl">
            <a:solidFill>
              <a:srgbClr val="7272DC"/>
            </a:solidFill>
            <a:miter lim="800000"/>
            <a:headEnd/>
            <a:tailEnd/>
          </a:ln>
          <a:effectLst>
            <a:prstShdw prst="shdw17" dist="17961" dir="13500000">
              <a:srgbClr val="FFFFFF"/>
            </a:prstShdw>
          </a:effectLst>
        </p:spPr>
        <p:txBody>
          <a:bodyPr anchor="ctr" anchorCtr="1"/>
          <a:lstStyle/>
          <a:p>
            <a:pPr marL="0" marR="0" lvl="0" indent="0" algn="ctr" defTabSz="9144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0" cap="none" spc="0" normalizeH="0" baseline="0" noProof="0" smtClean="0">
                <a:ln>
                  <a:noFill/>
                </a:ln>
                <a:solidFill>
                  <a:srgbClr val="D4D8F4"/>
                </a:solidFill>
                <a:effectLst/>
                <a:uLnTx/>
                <a:uFillTx/>
                <a:latin typeface="Tahoma" pitchFamily="34" charset="0"/>
                <a:ea typeface="宋体" charset="-122"/>
              </a:rPr>
              <a:t>Interface to </a:t>
            </a:r>
          </a:p>
          <a:p>
            <a:pPr marL="0" marR="0" lvl="0" indent="0" algn="ctr" defTabSz="9144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0" cap="none" spc="0" normalizeH="0" baseline="0" noProof="0" smtClean="0">
                <a:ln>
                  <a:noFill/>
                </a:ln>
                <a:solidFill>
                  <a:srgbClr val="D4D8F4"/>
                </a:solidFill>
                <a:effectLst/>
                <a:uLnTx/>
                <a:uFillTx/>
                <a:latin typeface="Tahoma" pitchFamily="34" charset="0"/>
                <a:ea typeface="宋体" charset="-122"/>
              </a:rPr>
              <a:t>External Data Sources</a:t>
            </a:r>
          </a:p>
        </p:txBody>
      </p:sp>
      <p:sp>
        <p:nvSpPr>
          <p:cNvPr id="833" name="Rectangle 140"/>
          <p:cNvSpPr>
            <a:spLocks noChangeArrowheads="1"/>
          </p:cNvSpPr>
          <p:nvPr/>
        </p:nvSpPr>
        <p:spPr bwMode="auto">
          <a:xfrm flipV="1">
            <a:off x="6453188" y="2867025"/>
            <a:ext cx="679450" cy="1804988"/>
          </a:xfrm>
          <a:prstGeom prst="rect">
            <a:avLst/>
          </a:prstGeom>
          <a:solidFill>
            <a:srgbClr val="000066"/>
          </a:solidFill>
          <a:ln w="38100" cmpd="dbl">
            <a:solidFill>
              <a:srgbClr val="7272DC"/>
            </a:solidFill>
            <a:miter lim="800000"/>
            <a:headEnd/>
            <a:tailEnd/>
          </a:ln>
          <a:effectLst>
            <a:prstShdw prst="shdw17" dist="17961" dir="13500000">
              <a:srgbClr val="FFFFFF"/>
            </a:prstShdw>
          </a:effectLst>
        </p:spPr>
        <p:txBody>
          <a:bodyPr vert="eaVert" lIns="0" rIns="0" anchor="ctr" anchorCtr="1"/>
          <a:lstStyle/>
          <a:p>
            <a:pPr marL="0" marR="0" lvl="0" indent="0" algn="ctr" defTabSz="9144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0" cap="none" spc="0" normalizeH="0" baseline="0" noProof="0" smtClean="0">
                <a:ln>
                  <a:noFill/>
                </a:ln>
                <a:solidFill>
                  <a:srgbClr val="D4D8F4"/>
                </a:solidFill>
                <a:effectLst/>
                <a:uLnTx/>
                <a:uFillTx/>
                <a:latin typeface="Tahoma" pitchFamily="34" charset="0"/>
                <a:ea typeface="宋体" charset="-122"/>
              </a:rPr>
              <a:t>Cyc API</a:t>
            </a:r>
          </a:p>
        </p:txBody>
      </p:sp>
      <p:sp>
        <p:nvSpPr>
          <p:cNvPr id="834" name="Rectangle 141"/>
          <p:cNvSpPr>
            <a:spLocks noChangeArrowheads="1"/>
          </p:cNvSpPr>
          <p:nvPr/>
        </p:nvSpPr>
        <p:spPr bwMode="auto">
          <a:xfrm flipH="1" flipV="1">
            <a:off x="1911350" y="2867025"/>
            <a:ext cx="679450" cy="1804988"/>
          </a:xfrm>
          <a:prstGeom prst="rect">
            <a:avLst/>
          </a:prstGeom>
          <a:solidFill>
            <a:srgbClr val="000066"/>
          </a:solidFill>
          <a:ln w="38100" cmpd="dbl">
            <a:solidFill>
              <a:srgbClr val="7272DC"/>
            </a:solidFill>
            <a:miter lim="800000"/>
            <a:headEnd/>
            <a:tailEnd/>
          </a:ln>
          <a:effectLst>
            <a:prstShdw prst="shdw17" dist="17961" dir="13500000">
              <a:srgbClr val="FFFFFF"/>
            </a:prstShdw>
          </a:effectLst>
        </p:spPr>
        <p:txBody>
          <a:bodyPr vert="eaVert" lIns="0" rIns="0" anchor="ctr" anchorCtr="1"/>
          <a:lstStyle/>
          <a:p>
            <a:pPr marL="0" marR="0" lvl="0" indent="0" algn="ctr" defTabSz="9144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0" cap="none" spc="0" normalizeH="0" baseline="0" noProof="0" smtClean="0">
                <a:ln>
                  <a:noFill/>
                </a:ln>
                <a:solidFill>
                  <a:srgbClr val="D4D8F4"/>
                </a:solidFill>
                <a:effectLst/>
                <a:uLnTx/>
                <a:uFillTx/>
                <a:latin typeface="Tahoma" pitchFamily="34" charset="0"/>
                <a:ea typeface="宋体" charset="-122"/>
              </a:rPr>
              <a:t>Knowledge Entry Tools</a:t>
            </a:r>
          </a:p>
        </p:txBody>
      </p:sp>
      <p:sp>
        <p:nvSpPr>
          <p:cNvPr id="835" name="Rectangle 142"/>
          <p:cNvSpPr>
            <a:spLocks noChangeArrowheads="1"/>
          </p:cNvSpPr>
          <p:nvPr/>
        </p:nvSpPr>
        <p:spPr bwMode="auto">
          <a:xfrm>
            <a:off x="2638425" y="2190750"/>
            <a:ext cx="3770313" cy="633413"/>
          </a:xfrm>
          <a:prstGeom prst="rect">
            <a:avLst/>
          </a:prstGeom>
          <a:solidFill>
            <a:srgbClr val="000066"/>
          </a:solidFill>
          <a:ln w="38100" cmpd="dbl">
            <a:solidFill>
              <a:srgbClr val="7272DC"/>
            </a:solidFill>
            <a:miter lim="800000"/>
            <a:headEnd/>
            <a:tailEnd/>
          </a:ln>
          <a:effectLst>
            <a:prstShdw prst="shdw17" dist="17961" dir="13500000">
              <a:srgbClr val="FFFFFF"/>
            </a:prstShdw>
          </a:effectLst>
        </p:spPr>
        <p:txBody>
          <a:bodyPr anchor="ctr" anchorCtr="1"/>
          <a:lstStyle/>
          <a:p>
            <a:pPr marL="0" marR="0" lvl="0" indent="0" algn="ctr" defTabSz="9144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0" cap="none" spc="0" normalizeH="0" baseline="0" noProof="0" smtClean="0">
                <a:ln>
                  <a:noFill/>
                </a:ln>
                <a:solidFill>
                  <a:srgbClr val="D4D8F4"/>
                </a:solidFill>
                <a:effectLst/>
                <a:uLnTx/>
                <a:uFillTx/>
                <a:latin typeface="Tahoma" pitchFamily="34" charset="0"/>
                <a:ea typeface="宋体" charset="-122"/>
              </a:rPr>
              <a:t>User Interface</a:t>
            </a:r>
          </a:p>
          <a:p>
            <a:pPr marL="0" marR="0" lvl="0" indent="0" algn="ctr" defTabSz="9144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0" cap="none" spc="0" normalizeH="0" baseline="0" noProof="0" smtClean="0">
                <a:ln>
                  <a:noFill/>
                </a:ln>
                <a:solidFill>
                  <a:srgbClr val="D4D8F4"/>
                </a:solidFill>
                <a:effectLst/>
                <a:uLnTx/>
                <a:uFillTx/>
                <a:latin typeface="Tahoma" pitchFamily="34" charset="0"/>
                <a:ea typeface="宋体" charset="-122"/>
              </a:rPr>
              <a:t>(with Natural Language Dialog)</a:t>
            </a:r>
          </a:p>
        </p:txBody>
      </p:sp>
      <p:sp>
        <p:nvSpPr>
          <p:cNvPr id="836" name="AutoShape 143"/>
          <p:cNvSpPr>
            <a:spLocks noChangeArrowheads="1"/>
          </p:cNvSpPr>
          <p:nvPr/>
        </p:nvSpPr>
        <p:spPr bwMode="auto">
          <a:xfrm>
            <a:off x="2592388" y="5603875"/>
            <a:ext cx="812800" cy="850900"/>
          </a:xfrm>
          <a:prstGeom prst="can">
            <a:avLst>
              <a:gd name="adj" fmla="val 21810"/>
            </a:avLst>
          </a:prstGeom>
          <a:solidFill>
            <a:srgbClr val="000066"/>
          </a:solidFill>
          <a:ln w="6350">
            <a:solidFill>
              <a:srgbClr val="D4D8F4"/>
            </a:solidFill>
            <a:round/>
            <a:headEnd/>
            <a:tailEnd/>
          </a:ln>
          <a:effectLst/>
        </p:spPr>
        <p:txBody>
          <a:bodyPr lIns="0" rIns="0" anchor="ctr" anchorCtr="1"/>
          <a:lstStyle/>
          <a:p>
            <a:pPr algn="ctr" eaLnBrk="0" hangingPunct="0">
              <a:lnSpc>
                <a:spcPct val="90000"/>
              </a:lnSpc>
            </a:pPr>
            <a:r>
              <a:rPr lang="en-US" altLang="zh-CN" sz="1400">
                <a:solidFill>
                  <a:srgbClr val="CCCCFF"/>
                </a:solidFill>
                <a:latin typeface="Tahoma" pitchFamily="34" charset="0"/>
                <a:ea typeface="宋体" charset="-122"/>
              </a:rPr>
              <a:t>Data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altLang="zh-CN" sz="1400">
                <a:solidFill>
                  <a:srgbClr val="CCCCFF"/>
                </a:solidFill>
                <a:latin typeface="Tahoma" pitchFamily="34" charset="0"/>
                <a:ea typeface="宋体" charset="-122"/>
              </a:rPr>
              <a:t>Bases</a:t>
            </a:r>
          </a:p>
        </p:txBody>
      </p:sp>
      <p:sp>
        <p:nvSpPr>
          <p:cNvPr id="837" name="AutoShape 144"/>
          <p:cNvSpPr>
            <a:spLocks noChangeArrowheads="1"/>
          </p:cNvSpPr>
          <p:nvPr/>
        </p:nvSpPr>
        <p:spPr bwMode="auto">
          <a:xfrm>
            <a:off x="3608388" y="5603875"/>
            <a:ext cx="812800" cy="850900"/>
          </a:xfrm>
          <a:prstGeom prst="can">
            <a:avLst>
              <a:gd name="adj" fmla="val 21810"/>
            </a:avLst>
          </a:prstGeom>
          <a:solidFill>
            <a:srgbClr val="000066"/>
          </a:solidFill>
          <a:ln w="6350">
            <a:solidFill>
              <a:srgbClr val="D4D8F4"/>
            </a:solidFill>
            <a:round/>
            <a:headEnd/>
            <a:tailEnd/>
          </a:ln>
          <a:effectLst/>
        </p:spPr>
        <p:txBody>
          <a:bodyPr lIns="0" rIns="0" anchor="ctr" anchorCtr="1"/>
          <a:lstStyle/>
          <a:p>
            <a:pPr algn="ctr" eaLnBrk="0" hangingPunct="0">
              <a:lnSpc>
                <a:spcPct val="90000"/>
              </a:lnSpc>
            </a:pPr>
            <a:r>
              <a:rPr lang="en-US" altLang="zh-CN" sz="1400">
                <a:solidFill>
                  <a:srgbClr val="CCCCFF"/>
                </a:solidFill>
                <a:latin typeface="Tahoma" pitchFamily="34" charset="0"/>
                <a:ea typeface="宋体" charset="-122"/>
              </a:rPr>
              <a:t>Web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altLang="zh-CN" sz="1400">
                <a:solidFill>
                  <a:srgbClr val="CCCCFF"/>
                </a:solidFill>
                <a:latin typeface="Tahoma" pitchFamily="34" charset="0"/>
                <a:ea typeface="宋体" charset="-122"/>
              </a:rPr>
              <a:t>Pages</a:t>
            </a:r>
          </a:p>
        </p:txBody>
      </p:sp>
      <p:sp>
        <p:nvSpPr>
          <p:cNvPr id="838" name="AutoShape 145"/>
          <p:cNvSpPr>
            <a:spLocks noChangeArrowheads="1"/>
          </p:cNvSpPr>
          <p:nvPr/>
        </p:nvSpPr>
        <p:spPr bwMode="auto">
          <a:xfrm>
            <a:off x="4624388" y="5603875"/>
            <a:ext cx="812800" cy="850900"/>
          </a:xfrm>
          <a:prstGeom prst="can">
            <a:avLst>
              <a:gd name="adj" fmla="val 21810"/>
            </a:avLst>
          </a:prstGeom>
          <a:solidFill>
            <a:srgbClr val="000066"/>
          </a:solidFill>
          <a:ln w="6350">
            <a:solidFill>
              <a:srgbClr val="D4D8F4"/>
            </a:solidFill>
            <a:round/>
            <a:headEnd/>
            <a:tailEnd/>
          </a:ln>
          <a:effectLst/>
        </p:spPr>
        <p:txBody>
          <a:bodyPr lIns="0" rIns="0" anchor="ctr" anchorCtr="1"/>
          <a:lstStyle/>
          <a:p>
            <a:pPr algn="ctr" eaLnBrk="0" hangingPunct="0">
              <a:lnSpc>
                <a:spcPct val="90000"/>
              </a:lnSpc>
            </a:pPr>
            <a:r>
              <a:rPr lang="en-US" altLang="zh-CN" sz="1400">
                <a:solidFill>
                  <a:srgbClr val="CCCCFF"/>
                </a:solidFill>
                <a:latin typeface="Tahoma" pitchFamily="34" charset="0"/>
                <a:ea typeface="宋体" charset="-122"/>
              </a:rPr>
              <a:t>Text Sources</a:t>
            </a:r>
          </a:p>
        </p:txBody>
      </p:sp>
      <p:sp>
        <p:nvSpPr>
          <p:cNvPr id="839" name="AutoShape 146"/>
          <p:cNvSpPr>
            <a:spLocks noChangeArrowheads="1"/>
          </p:cNvSpPr>
          <p:nvPr/>
        </p:nvSpPr>
        <p:spPr bwMode="auto">
          <a:xfrm>
            <a:off x="5640388" y="5603875"/>
            <a:ext cx="812800" cy="850900"/>
          </a:xfrm>
          <a:prstGeom prst="can">
            <a:avLst>
              <a:gd name="adj" fmla="val 21810"/>
            </a:avLst>
          </a:prstGeom>
          <a:solidFill>
            <a:srgbClr val="000066"/>
          </a:solidFill>
          <a:ln w="6350">
            <a:solidFill>
              <a:srgbClr val="D4D8F4"/>
            </a:solidFill>
            <a:round/>
            <a:headEnd/>
            <a:tailEnd/>
          </a:ln>
          <a:effectLst/>
        </p:spPr>
        <p:txBody>
          <a:bodyPr lIns="0" rIns="0" anchor="ctr" anchorCtr="1"/>
          <a:lstStyle/>
          <a:p>
            <a:pPr algn="ctr" eaLnBrk="0" hangingPunct="0">
              <a:lnSpc>
                <a:spcPct val="90000"/>
              </a:lnSpc>
            </a:pPr>
            <a:r>
              <a:rPr lang="en-US" altLang="zh-CN" sz="1400">
                <a:solidFill>
                  <a:srgbClr val="CCCCFF"/>
                </a:solidFill>
                <a:latin typeface="Tahoma" pitchFamily="34" charset="0"/>
                <a:ea typeface="宋体" charset="-122"/>
              </a:rPr>
              <a:t>Other KBs</a:t>
            </a:r>
          </a:p>
        </p:txBody>
      </p:sp>
      <p:sp>
        <p:nvSpPr>
          <p:cNvPr id="840" name="Rectangle 147"/>
          <p:cNvSpPr>
            <a:spLocks noChangeArrowheads="1"/>
          </p:cNvSpPr>
          <p:nvPr/>
        </p:nvSpPr>
        <p:spPr bwMode="auto">
          <a:xfrm>
            <a:off x="7277324" y="2303463"/>
            <a:ext cx="1398139" cy="5909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rgbClr val="FFFFFF"/>
            </a:outerShdw>
          </a:effectLst>
        </p:spPr>
        <p:txBody>
          <a:bodyPr wrap="none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pitchFamily="34" charset="0"/>
                <a:ea typeface="宋体" charset="-122"/>
              </a:rPr>
              <a:t>Other</a:t>
            </a:r>
          </a:p>
          <a:p>
            <a:pPr marL="0" marR="0" lvl="0" indent="0" algn="ctr" defTabSz="9144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pitchFamily="34" charset="0"/>
                <a:ea typeface="宋体" charset="-122"/>
              </a:rPr>
              <a:t>Applications</a:t>
            </a:r>
          </a:p>
        </p:txBody>
      </p:sp>
      <p:sp>
        <p:nvSpPr>
          <p:cNvPr id="841" name="Rectangle 148"/>
          <p:cNvSpPr>
            <a:spLocks noChangeArrowheads="1"/>
          </p:cNvSpPr>
          <p:nvPr/>
        </p:nvSpPr>
        <p:spPr bwMode="auto">
          <a:xfrm>
            <a:off x="541249" y="2303463"/>
            <a:ext cx="1298752" cy="5909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rgbClr val="FFFFFF"/>
            </a:outerShdw>
          </a:effectLst>
        </p:spPr>
        <p:txBody>
          <a:bodyPr wrap="none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pitchFamily="34" charset="0"/>
                <a:ea typeface="宋体" charset="-122"/>
              </a:rPr>
              <a:t>Knowledge</a:t>
            </a:r>
          </a:p>
          <a:p>
            <a:pPr marL="0" marR="0" lvl="0" indent="0" algn="ctr" defTabSz="9144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pitchFamily="34" charset="0"/>
                <a:ea typeface="宋体" charset="-122"/>
              </a:rPr>
              <a:t>Authors</a:t>
            </a:r>
          </a:p>
        </p:txBody>
      </p:sp>
      <p:sp>
        <p:nvSpPr>
          <p:cNvPr id="842" name="Rectangle 149"/>
          <p:cNvSpPr>
            <a:spLocks noChangeArrowheads="1"/>
          </p:cNvSpPr>
          <p:nvPr/>
        </p:nvSpPr>
        <p:spPr bwMode="auto">
          <a:xfrm>
            <a:off x="1698536" y="1252538"/>
            <a:ext cx="1298752" cy="5909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rgbClr val="FFFFFF"/>
            </a:outerShdw>
          </a:effectLst>
        </p:spPr>
        <p:txBody>
          <a:bodyPr wrap="none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pitchFamily="34" charset="0"/>
                <a:ea typeface="宋体" charset="-122"/>
              </a:rPr>
              <a:t>Knowledge</a:t>
            </a:r>
          </a:p>
          <a:p>
            <a:pPr marL="0" marR="0" lvl="0" indent="0" algn="ctr" defTabSz="9144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pitchFamily="34" charset="0"/>
                <a:ea typeface="宋体" charset="-122"/>
              </a:rPr>
              <a:t>Users</a:t>
            </a:r>
          </a:p>
        </p:txBody>
      </p:sp>
      <p:sp>
        <p:nvSpPr>
          <p:cNvPr id="843" name="Rectangle 150"/>
          <p:cNvSpPr>
            <a:spLocks noChangeArrowheads="1"/>
          </p:cNvSpPr>
          <p:nvPr/>
        </p:nvSpPr>
        <p:spPr bwMode="auto">
          <a:xfrm>
            <a:off x="1465759" y="5584825"/>
            <a:ext cx="1013419" cy="8402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rgbClr val="FFFFFF"/>
            </a:outerShdw>
          </a:effectLst>
        </p:spPr>
        <p:txBody>
          <a:bodyPr wrap="none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pitchFamily="34" charset="0"/>
                <a:ea typeface="宋体" charset="-122"/>
              </a:rPr>
              <a:t>External</a:t>
            </a:r>
          </a:p>
          <a:p>
            <a:pPr marL="0" marR="0" lvl="0" indent="0" algn="ctr" defTabSz="9144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pitchFamily="34" charset="0"/>
                <a:ea typeface="宋体" charset="-122"/>
              </a:rPr>
              <a:t>Data</a:t>
            </a:r>
          </a:p>
          <a:p>
            <a:pPr marL="0" marR="0" lvl="0" indent="0" algn="ctr" defTabSz="9144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 pitchFamily="34" charset="0"/>
                <a:ea typeface="宋体" charset="-122"/>
              </a:rPr>
              <a:t>Sources</a:t>
            </a:r>
          </a:p>
        </p:txBody>
      </p:sp>
      <p:sp>
        <p:nvSpPr>
          <p:cNvPr id="844" name="AutoShape 151"/>
          <p:cNvSpPr>
            <a:spLocks noChangeArrowheads="1"/>
          </p:cNvSpPr>
          <p:nvPr/>
        </p:nvSpPr>
        <p:spPr bwMode="auto">
          <a:xfrm>
            <a:off x="7210425" y="3227388"/>
            <a:ext cx="157163" cy="188912"/>
          </a:xfrm>
          <a:prstGeom prst="leftRightArrow">
            <a:avLst>
              <a:gd name="adj1" fmla="val 57694"/>
              <a:gd name="adj2" fmla="val 26264"/>
            </a:avLst>
          </a:prstGeom>
          <a:solidFill>
            <a:srgbClr val="9DA6E7"/>
          </a:solidFill>
          <a:ln w="12700">
            <a:solidFill>
              <a:srgbClr val="9DA6E7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a typeface="宋体" charset="-122"/>
            </a:endParaRPr>
          </a:p>
        </p:txBody>
      </p:sp>
      <p:sp>
        <p:nvSpPr>
          <p:cNvPr id="845" name="AutoShape 152"/>
          <p:cNvSpPr>
            <a:spLocks noChangeArrowheads="1"/>
          </p:cNvSpPr>
          <p:nvPr/>
        </p:nvSpPr>
        <p:spPr bwMode="auto">
          <a:xfrm>
            <a:off x="7210425" y="4094163"/>
            <a:ext cx="157163" cy="188912"/>
          </a:xfrm>
          <a:prstGeom prst="leftRightArrow">
            <a:avLst>
              <a:gd name="adj1" fmla="val 57694"/>
              <a:gd name="adj2" fmla="val 26264"/>
            </a:avLst>
          </a:prstGeom>
          <a:solidFill>
            <a:srgbClr val="9DA6E7"/>
          </a:solidFill>
          <a:ln w="12700">
            <a:solidFill>
              <a:srgbClr val="9DA6E7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a typeface="宋体" charset="-122"/>
            </a:endParaRPr>
          </a:p>
        </p:txBody>
      </p:sp>
      <p:sp>
        <p:nvSpPr>
          <p:cNvPr id="846" name="AutoShape 153"/>
          <p:cNvSpPr>
            <a:spLocks noChangeArrowheads="1"/>
          </p:cNvSpPr>
          <p:nvPr/>
        </p:nvSpPr>
        <p:spPr bwMode="auto">
          <a:xfrm rot="5400000">
            <a:off x="3406775" y="1981200"/>
            <a:ext cx="157163" cy="188913"/>
          </a:xfrm>
          <a:prstGeom prst="leftRightArrow">
            <a:avLst>
              <a:gd name="adj1" fmla="val 57694"/>
              <a:gd name="adj2" fmla="val 26264"/>
            </a:avLst>
          </a:prstGeom>
          <a:solidFill>
            <a:srgbClr val="9DA6E7"/>
          </a:solidFill>
          <a:ln w="12700">
            <a:solidFill>
              <a:srgbClr val="9DA6E7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a typeface="宋体" charset="-122"/>
            </a:endParaRPr>
          </a:p>
        </p:txBody>
      </p:sp>
      <p:sp>
        <p:nvSpPr>
          <p:cNvPr id="847" name="AutoShape 154"/>
          <p:cNvSpPr>
            <a:spLocks noChangeArrowheads="1"/>
          </p:cNvSpPr>
          <p:nvPr/>
        </p:nvSpPr>
        <p:spPr bwMode="auto">
          <a:xfrm rot="5400000">
            <a:off x="4464050" y="1981200"/>
            <a:ext cx="157163" cy="188913"/>
          </a:xfrm>
          <a:prstGeom prst="leftRightArrow">
            <a:avLst>
              <a:gd name="adj1" fmla="val 57694"/>
              <a:gd name="adj2" fmla="val 26264"/>
            </a:avLst>
          </a:prstGeom>
          <a:solidFill>
            <a:srgbClr val="9DA6E7"/>
          </a:solidFill>
          <a:ln w="12700">
            <a:solidFill>
              <a:srgbClr val="9DA6E7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a typeface="宋体" charset="-122"/>
            </a:endParaRPr>
          </a:p>
        </p:txBody>
      </p:sp>
      <p:sp>
        <p:nvSpPr>
          <p:cNvPr id="848" name="AutoShape 155"/>
          <p:cNvSpPr>
            <a:spLocks noChangeArrowheads="1"/>
          </p:cNvSpPr>
          <p:nvPr/>
        </p:nvSpPr>
        <p:spPr bwMode="auto">
          <a:xfrm rot="5400000">
            <a:off x="5565775" y="1981200"/>
            <a:ext cx="157163" cy="188913"/>
          </a:xfrm>
          <a:prstGeom prst="leftRightArrow">
            <a:avLst>
              <a:gd name="adj1" fmla="val 57694"/>
              <a:gd name="adj2" fmla="val 26264"/>
            </a:avLst>
          </a:prstGeom>
          <a:solidFill>
            <a:srgbClr val="9DA6E7"/>
          </a:solidFill>
          <a:ln w="12700">
            <a:solidFill>
              <a:srgbClr val="9DA6E7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a typeface="宋体" charset="-122"/>
            </a:endParaRPr>
          </a:p>
        </p:txBody>
      </p:sp>
      <p:sp>
        <p:nvSpPr>
          <p:cNvPr id="849" name="AutoShape 156"/>
          <p:cNvSpPr>
            <a:spLocks noChangeArrowheads="1"/>
          </p:cNvSpPr>
          <p:nvPr/>
        </p:nvSpPr>
        <p:spPr bwMode="auto">
          <a:xfrm rot="5400000">
            <a:off x="2917825" y="5394325"/>
            <a:ext cx="157163" cy="188913"/>
          </a:xfrm>
          <a:prstGeom prst="leftRightArrow">
            <a:avLst>
              <a:gd name="adj1" fmla="val 57694"/>
              <a:gd name="adj2" fmla="val 26264"/>
            </a:avLst>
          </a:prstGeom>
          <a:solidFill>
            <a:srgbClr val="9DA6E7"/>
          </a:solidFill>
          <a:ln w="12700">
            <a:solidFill>
              <a:srgbClr val="9DA6E7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a typeface="宋体" charset="-122"/>
            </a:endParaRPr>
          </a:p>
        </p:txBody>
      </p:sp>
      <p:sp>
        <p:nvSpPr>
          <p:cNvPr id="850" name="AutoShape 157"/>
          <p:cNvSpPr>
            <a:spLocks noChangeArrowheads="1"/>
          </p:cNvSpPr>
          <p:nvPr/>
        </p:nvSpPr>
        <p:spPr bwMode="auto">
          <a:xfrm rot="5400000">
            <a:off x="3937000" y="5394325"/>
            <a:ext cx="157163" cy="188913"/>
          </a:xfrm>
          <a:prstGeom prst="leftRightArrow">
            <a:avLst>
              <a:gd name="adj1" fmla="val 57694"/>
              <a:gd name="adj2" fmla="val 26264"/>
            </a:avLst>
          </a:prstGeom>
          <a:solidFill>
            <a:srgbClr val="9DA6E7"/>
          </a:solidFill>
          <a:ln w="12700">
            <a:solidFill>
              <a:srgbClr val="9DA6E7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a typeface="宋体" charset="-122"/>
            </a:endParaRPr>
          </a:p>
        </p:txBody>
      </p:sp>
      <p:sp>
        <p:nvSpPr>
          <p:cNvPr id="851" name="AutoShape 158"/>
          <p:cNvSpPr>
            <a:spLocks noChangeArrowheads="1"/>
          </p:cNvSpPr>
          <p:nvPr/>
        </p:nvSpPr>
        <p:spPr bwMode="auto">
          <a:xfrm rot="5400000">
            <a:off x="4927600" y="5394325"/>
            <a:ext cx="157163" cy="188913"/>
          </a:xfrm>
          <a:prstGeom prst="leftRightArrow">
            <a:avLst>
              <a:gd name="adj1" fmla="val 57694"/>
              <a:gd name="adj2" fmla="val 26264"/>
            </a:avLst>
          </a:prstGeom>
          <a:solidFill>
            <a:srgbClr val="9DA6E7"/>
          </a:solidFill>
          <a:ln w="12700">
            <a:solidFill>
              <a:srgbClr val="9DA6E7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a typeface="宋体" charset="-122"/>
            </a:endParaRPr>
          </a:p>
        </p:txBody>
      </p:sp>
      <p:sp>
        <p:nvSpPr>
          <p:cNvPr id="852" name="AutoShape 159"/>
          <p:cNvSpPr>
            <a:spLocks noChangeArrowheads="1"/>
          </p:cNvSpPr>
          <p:nvPr/>
        </p:nvSpPr>
        <p:spPr bwMode="auto">
          <a:xfrm rot="5400000">
            <a:off x="5956300" y="5394325"/>
            <a:ext cx="157163" cy="188913"/>
          </a:xfrm>
          <a:prstGeom prst="leftRightArrow">
            <a:avLst>
              <a:gd name="adj1" fmla="val 57694"/>
              <a:gd name="adj2" fmla="val 26264"/>
            </a:avLst>
          </a:prstGeom>
          <a:solidFill>
            <a:srgbClr val="9DA6E7"/>
          </a:solidFill>
          <a:ln w="12700">
            <a:solidFill>
              <a:srgbClr val="9DA6E7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a typeface="宋体" charset="-122"/>
            </a:endParaRPr>
          </a:p>
        </p:txBody>
      </p:sp>
      <p:sp>
        <p:nvSpPr>
          <p:cNvPr id="853" name="AutoShape 160"/>
          <p:cNvSpPr>
            <a:spLocks noChangeArrowheads="1"/>
          </p:cNvSpPr>
          <p:nvPr/>
        </p:nvSpPr>
        <p:spPr bwMode="auto">
          <a:xfrm>
            <a:off x="1719263" y="3194050"/>
            <a:ext cx="157162" cy="188913"/>
          </a:xfrm>
          <a:prstGeom prst="leftRightArrow">
            <a:avLst>
              <a:gd name="adj1" fmla="val 57694"/>
              <a:gd name="adj2" fmla="val 26264"/>
            </a:avLst>
          </a:prstGeom>
          <a:solidFill>
            <a:srgbClr val="9DA6E7"/>
          </a:solidFill>
          <a:ln w="12700">
            <a:solidFill>
              <a:srgbClr val="9DA6E7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a typeface="宋体" charset="-122"/>
            </a:endParaRPr>
          </a:p>
        </p:txBody>
      </p:sp>
      <p:sp>
        <p:nvSpPr>
          <p:cNvPr id="854" name="AutoShape 161"/>
          <p:cNvSpPr>
            <a:spLocks noChangeArrowheads="1"/>
          </p:cNvSpPr>
          <p:nvPr/>
        </p:nvSpPr>
        <p:spPr bwMode="auto">
          <a:xfrm>
            <a:off x="1719263" y="4127500"/>
            <a:ext cx="157162" cy="188913"/>
          </a:xfrm>
          <a:prstGeom prst="leftRightArrow">
            <a:avLst>
              <a:gd name="adj1" fmla="val 57694"/>
              <a:gd name="adj2" fmla="val 26264"/>
            </a:avLst>
          </a:prstGeom>
          <a:solidFill>
            <a:srgbClr val="9DA6E7"/>
          </a:solidFill>
          <a:ln w="12700">
            <a:solidFill>
              <a:srgbClr val="9DA6E7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a typeface="宋体" charset="-122"/>
            </a:endParaRPr>
          </a:p>
        </p:txBody>
      </p:sp>
      <p:pic>
        <p:nvPicPr>
          <p:cNvPr id="855" name="Picture 162" descr="C:\WINDOWS\Application Data\Microsoft\Media Catalog\Downloaded Clips\cl0\pe01729_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81450" y="1200150"/>
            <a:ext cx="1131888" cy="742950"/>
          </a:xfrm>
          <a:prstGeom prst="rect">
            <a:avLst/>
          </a:prstGeom>
          <a:solidFill>
            <a:srgbClr val="9DA6E7"/>
          </a:solidFill>
          <a:ln w="28575">
            <a:solidFill>
              <a:srgbClr val="FFFFFF"/>
            </a:solidFill>
            <a:miter lim="800000"/>
            <a:headEnd/>
            <a:tailEnd/>
          </a:ln>
        </p:spPr>
      </p:pic>
      <p:pic>
        <p:nvPicPr>
          <p:cNvPr id="856" name="Picture 163" descr="C:\WINDOWS\Application Data\Microsoft\Media Catalog\Downloaded Clips\cl47\j0178373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00650" y="1206500"/>
            <a:ext cx="1136650" cy="730250"/>
          </a:xfrm>
          <a:prstGeom prst="rect">
            <a:avLst/>
          </a:prstGeom>
          <a:noFill/>
          <a:ln w="28575">
            <a:solidFill>
              <a:srgbClr val="FFFFFF"/>
            </a:solidFill>
            <a:miter lim="800000"/>
            <a:headEnd/>
            <a:tailEnd/>
          </a:ln>
        </p:spPr>
      </p:pic>
      <p:pic>
        <p:nvPicPr>
          <p:cNvPr id="857" name="Picture 164" descr="C:\WINDOWS\Application Data\Microsoft\Media Catalog\Downloaded Clips\cl47\j0178913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86100" y="1200150"/>
            <a:ext cx="796925" cy="742950"/>
          </a:xfrm>
          <a:prstGeom prst="rect">
            <a:avLst/>
          </a:prstGeom>
          <a:noFill/>
          <a:ln w="28575">
            <a:solidFill>
              <a:srgbClr val="FFFFFF"/>
            </a:solidFill>
            <a:miter lim="800000"/>
            <a:headEnd/>
            <a:tailEnd/>
          </a:ln>
        </p:spPr>
      </p:pic>
      <p:pic>
        <p:nvPicPr>
          <p:cNvPr id="858" name="Picture 165" descr="C:\WINDOWS\Application Data\Microsoft\Media Catalog\Downloaded Clips\cl1\pe03875_.wm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9763" y="3778250"/>
            <a:ext cx="1035050" cy="873125"/>
          </a:xfrm>
          <a:prstGeom prst="rect">
            <a:avLst/>
          </a:prstGeom>
          <a:solidFill>
            <a:srgbClr val="9DA6E7"/>
          </a:solidFill>
          <a:ln w="28575">
            <a:solidFill>
              <a:srgbClr val="FFFFFF"/>
            </a:solidFill>
            <a:miter lim="800000"/>
            <a:headEnd/>
            <a:tailEnd/>
          </a:ln>
        </p:spPr>
      </p:pic>
      <p:pic>
        <p:nvPicPr>
          <p:cNvPr id="859" name="Picture 166" descr="C:\WINDOWS\Application Data\Microsoft\Media Catalog\Downloaded Clips\cl1f\j0078616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49288" y="2922588"/>
            <a:ext cx="1016000" cy="679450"/>
          </a:xfrm>
          <a:prstGeom prst="rect">
            <a:avLst/>
          </a:prstGeom>
          <a:noFill/>
          <a:ln w="28575">
            <a:solidFill>
              <a:srgbClr val="FFFFFF"/>
            </a:solidFill>
            <a:miter lim="800000"/>
            <a:headEnd/>
            <a:tailEnd/>
          </a:ln>
        </p:spPr>
      </p:pic>
      <p:pic>
        <p:nvPicPr>
          <p:cNvPr id="860" name="Picture 167" descr="C:\WINDOWS\Application Data\Microsoft\Media Catalog\Downloaded Clips\cl5c\j0230312.wmf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440613" y="2947988"/>
            <a:ext cx="641350" cy="149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1" name="Picture 168" descr="C:\WINDOWS\Application Data\Microsoft\Media Catalog\Downloaded Clips\cl5c\j0230312.wmf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024813" y="2947988"/>
            <a:ext cx="641350" cy="149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2" name="Rectangle 169"/>
          <p:cNvSpPr>
            <a:spLocks noChangeArrowheads="1"/>
          </p:cNvSpPr>
          <p:nvPr/>
        </p:nvSpPr>
        <p:spPr bwMode="auto">
          <a:xfrm>
            <a:off x="5305425" y="3038475"/>
            <a:ext cx="419100" cy="419100"/>
          </a:xfrm>
          <a:prstGeom prst="rect">
            <a:avLst/>
          </a:prstGeom>
          <a:noFill/>
          <a:ln w="1270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宋体" charset="-122"/>
            </a:endParaRPr>
          </a:p>
        </p:txBody>
      </p:sp>
      <p:sp>
        <p:nvSpPr>
          <p:cNvPr id="863" name="Rectangle 170"/>
          <p:cNvSpPr>
            <a:spLocks noChangeArrowheads="1"/>
          </p:cNvSpPr>
          <p:nvPr/>
        </p:nvSpPr>
        <p:spPr bwMode="auto">
          <a:xfrm>
            <a:off x="5832475" y="3038475"/>
            <a:ext cx="419100" cy="419100"/>
          </a:xfrm>
          <a:prstGeom prst="rect">
            <a:avLst/>
          </a:prstGeom>
          <a:noFill/>
          <a:ln w="1270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宋体" charset="-122"/>
            </a:endParaRPr>
          </a:p>
        </p:txBody>
      </p:sp>
      <p:sp>
        <p:nvSpPr>
          <p:cNvPr id="864" name="Rectangle 171"/>
          <p:cNvSpPr>
            <a:spLocks noChangeArrowheads="1"/>
          </p:cNvSpPr>
          <p:nvPr/>
        </p:nvSpPr>
        <p:spPr bwMode="auto">
          <a:xfrm>
            <a:off x="5305425" y="3571875"/>
            <a:ext cx="419100" cy="419100"/>
          </a:xfrm>
          <a:prstGeom prst="rect">
            <a:avLst/>
          </a:prstGeom>
          <a:noFill/>
          <a:ln w="1270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宋体" charset="-122"/>
            </a:endParaRPr>
          </a:p>
        </p:txBody>
      </p:sp>
      <p:sp>
        <p:nvSpPr>
          <p:cNvPr id="865" name="Rectangle 172"/>
          <p:cNvSpPr>
            <a:spLocks noChangeArrowheads="1"/>
          </p:cNvSpPr>
          <p:nvPr/>
        </p:nvSpPr>
        <p:spPr bwMode="auto">
          <a:xfrm>
            <a:off x="5832475" y="3571875"/>
            <a:ext cx="419100" cy="419100"/>
          </a:xfrm>
          <a:prstGeom prst="rect">
            <a:avLst/>
          </a:prstGeom>
          <a:noFill/>
          <a:ln w="1270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宋体" charset="-122"/>
            </a:endParaRPr>
          </a:p>
        </p:txBody>
      </p:sp>
      <p:sp>
        <p:nvSpPr>
          <p:cNvPr id="866" name="Rectangle 173"/>
          <p:cNvSpPr>
            <a:spLocks noChangeArrowheads="1"/>
          </p:cNvSpPr>
          <p:nvPr/>
        </p:nvSpPr>
        <p:spPr bwMode="auto">
          <a:xfrm>
            <a:off x="5305425" y="4105275"/>
            <a:ext cx="419100" cy="419100"/>
          </a:xfrm>
          <a:prstGeom prst="rect">
            <a:avLst/>
          </a:prstGeom>
          <a:noFill/>
          <a:ln w="1270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宋体" charset="-122"/>
            </a:endParaRPr>
          </a:p>
        </p:txBody>
      </p:sp>
      <p:sp>
        <p:nvSpPr>
          <p:cNvPr id="867" name="Rectangle 174"/>
          <p:cNvSpPr>
            <a:spLocks noChangeArrowheads="1"/>
          </p:cNvSpPr>
          <p:nvPr/>
        </p:nvSpPr>
        <p:spPr bwMode="auto">
          <a:xfrm>
            <a:off x="5832475" y="4105275"/>
            <a:ext cx="419100" cy="419100"/>
          </a:xfrm>
          <a:prstGeom prst="rect">
            <a:avLst/>
          </a:prstGeom>
          <a:noFill/>
          <a:ln w="1270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宋体" charset="-122"/>
            </a:endParaRPr>
          </a:p>
        </p:txBody>
      </p:sp>
      <p:sp>
        <p:nvSpPr>
          <p:cNvPr id="176" name="Rectangle 7"/>
          <p:cNvSpPr txBox="1">
            <a:spLocks noChangeArrowheads="1"/>
          </p:cNvSpPr>
          <p:nvPr/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 smtClean="0"/>
              <a:t>Cyc</a:t>
            </a:r>
            <a:r>
              <a:rPr lang="en-US" altLang="zh-CN" dirty="0" smtClean="0"/>
              <a:t>: Expert Annotation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4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ea typeface="宋体" pitchFamily="2" charset="-122"/>
              </a:rPr>
              <a:t>History of CYC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8200"/>
            <a:ext cx="8229600" cy="5543128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1967</a:t>
            </a:r>
            <a:r>
              <a:rPr lang="en-US" dirty="0" smtClean="0"/>
              <a:t> </a:t>
            </a:r>
            <a:r>
              <a:rPr lang="en-US" dirty="0"/>
              <a:t>– AI is used on toy problems.</a:t>
            </a:r>
          </a:p>
          <a:p>
            <a:endParaRPr lang="en-US" b="1" dirty="0" smtClean="0"/>
          </a:p>
          <a:p>
            <a:r>
              <a:rPr lang="en-US" b="1" dirty="0" smtClean="0"/>
              <a:t>1977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>
                <a:solidFill>
                  <a:srgbClr val="FF0000"/>
                </a:solidFill>
              </a:rPr>
              <a:t>Expert systems </a:t>
            </a:r>
            <a:r>
              <a:rPr lang="en-US" dirty="0"/>
              <a:t>reason in narrow domains.</a:t>
            </a:r>
          </a:p>
          <a:p>
            <a:endParaRPr lang="en-US" altLang="zh-CN" b="1" dirty="0" smtClean="0"/>
          </a:p>
          <a:p>
            <a:r>
              <a:rPr lang="en-US" b="1" dirty="0" smtClean="0"/>
              <a:t>1983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err="1"/>
              <a:t>Lenat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Minsky</a:t>
            </a:r>
            <a:r>
              <a:rPr lang="en-US" dirty="0"/>
              <a:t>, </a:t>
            </a:r>
            <a:r>
              <a:rPr lang="en-US" dirty="0" err="1">
                <a:solidFill>
                  <a:srgbClr val="FF0000"/>
                </a:solidFill>
              </a:rPr>
              <a:t>Feigenbaum</a:t>
            </a:r>
            <a:r>
              <a:rPr lang="en-US" dirty="0"/>
              <a:t>, Kay, and others recognize need for a substrate of shared world knowledge; and realize it would take hundreds of person-years to “prime the pump”.</a:t>
            </a:r>
          </a:p>
          <a:p>
            <a:endParaRPr lang="en-US" altLang="zh-CN" b="1" dirty="0" smtClean="0"/>
          </a:p>
          <a:p>
            <a:r>
              <a:rPr lang="en-US" altLang="zh-CN" b="1" dirty="0" smtClean="0"/>
              <a:t>1984</a:t>
            </a:r>
            <a:r>
              <a:rPr lang="en-US" altLang="zh-CN" dirty="0" smtClean="0"/>
              <a:t> – MCC </a:t>
            </a:r>
            <a:r>
              <a:rPr lang="en-US" altLang="zh-CN" dirty="0"/>
              <a:t>recruits Doug </a:t>
            </a:r>
            <a:r>
              <a:rPr lang="en-US" altLang="zh-CN" dirty="0" err="1"/>
              <a:t>Lenat</a:t>
            </a:r>
            <a:r>
              <a:rPr lang="en-US" altLang="zh-CN" dirty="0"/>
              <a:t> from </a:t>
            </a:r>
            <a:r>
              <a:rPr lang="en-US" altLang="zh-CN" dirty="0">
                <a:solidFill>
                  <a:srgbClr val="FF0000"/>
                </a:solidFill>
              </a:rPr>
              <a:t>Stanford</a:t>
            </a:r>
            <a:r>
              <a:rPr lang="en-US" altLang="zh-CN" dirty="0"/>
              <a:t> to create a </a:t>
            </a:r>
            <a:r>
              <a:rPr lang="en-US" altLang="zh-CN" dirty="0" smtClean="0">
                <a:solidFill>
                  <a:srgbClr val="FF0000"/>
                </a:solidFill>
              </a:rPr>
              <a:t>commonsense knowledge base</a:t>
            </a:r>
            <a:r>
              <a:rPr lang="en-US" altLang="zh-CN" dirty="0" smtClean="0"/>
              <a:t> overcoming the brittleness of then current expert systems</a:t>
            </a:r>
            <a:endParaRPr lang="en-US" altLang="zh-CN" b="1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51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History of CYC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867400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b="1" dirty="0"/>
              <a:t>1995</a:t>
            </a:r>
            <a:r>
              <a:rPr lang="en-US" altLang="zh-CN" dirty="0"/>
              <a:t> - As corporate sponsorships diminished, the </a:t>
            </a:r>
            <a:r>
              <a:rPr lang="en-US" altLang="zh-CN" dirty="0" err="1"/>
              <a:t>Cyc</a:t>
            </a:r>
            <a:r>
              <a:rPr lang="en-US" altLang="zh-CN" dirty="0"/>
              <a:t> project was spun-off into </a:t>
            </a:r>
            <a:r>
              <a:rPr lang="en-US" altLang="zh-CN" dirty="0" err="1">
                <a:solidFill>
                  <a:srgbClr val="FF0000"/>
                </a:solidFill>
              </a:rPr>
              <a:t>Cycorp</a:t>
            </a:r>
            <a:r>
              <a:rPr lang="en-US" altLang="zh-CN" dirty="0">
                <a:solidFill>
                  <a:srgbClr val="FF0000"/>
                </a:solidFill>
              </a:rPr>
              <a:t>, the company</a:t>
            </a:r>
            <a:r>
              <a:rPr lang="en-US" altLang="zh-CN" dirty="0"/>
              <a:t>. </a:t>
            </a:r>
          </a:p>
          <a:p>
            <a:endParaRPr lang="en-US" altLang="zh-CN" b="1" dirty="0" smtClean="0"/>
          </a:p>
          <a:p>
            <a:r>
              <a:rPr lang="en-US" altLang="zh-CN" b="1" dirty="0" smtClean="0"/>
              <a:t>Late </a:t>
            </a:r>
            <a:r>
              <a:rPr lang="en-US" altLang="zh-CN" b="1" dirty="0"/>
              <a:t>1990’s </a:t>
            </a:r>
            <a:r>
              <a:rPr lang="en-US" altLang="zh-CN" dirty="0"/>
              <a:t>– </a:t>
            </a:r>
            <a:r>
              <a:rPr lang="en-US" altLang="zh-CN" dirty="0" err="1"/>
              <a:t>Cycorp</a:t>
            </a:r>
            <a:r>
              <a:rPr lang="en-US" altLang="zh-CN" dirty="0"/>
              <a:t> completes the tenth rewrite of its inference engine and object store and begins its </a:t>
            </a:r>
            <a:r>
              <a:rPr lang="en-US" altLang="zh-CN" dirty="0">
                <a:solidFill>
                  <a:srgbClr val="FF0000"/>
                </a:solidFill>
              </a:rPr>
              <a:t>migration from </a:t>
            </a:r>
            <a:r>
              <a:rPr lang="en-US" altLang="zh-CN" dirty="0" err="1">
                <a:solidFill>
                  <a:srgbClr val="FF0000"/>
                </a:solidFill>
              </a:rPr>
              <a:t>Symbolics</a:t>
            </a:r>
            <a:r>
              <a:rPr lang="en-US" altLang="zh-CN" dirty="0">
                <a:solidFill>
                  <a:srgbClr val="FF0000"/>
                </a:solidFill>
              </a:rPr>
              <a:t> Lisp Machines to Linux PCs</a:t>
            </a:r>
            <a:r>
              <a:rPr lang="en-US" altLang="zh-CN" dirty="0"/>
              <a:t> </a:t>
            </a:r>
          </a:p>
          <a:p>
            <a:endParaRPr lang="en-US" altLang="zh-CN" b="1" dirty="0" smtClean="0"/>
          </a:p>
          <a:p>
            <a:r>
              <a:rPr lang="en-US" altLang="zh-CN" b="1" dirty="0" smtClean="0"/>
              <a:t>1999</a:t>
            </a:r>
            <a:r>
              <a:rPr lang="en-US" altLang="zh-CN" dirty="0" smtClean="0"/>
              <a:t> </a:t>
            </a:r>
            <a:r>
              <a:rPr lang="en-US" altLang="zh-CN" dirty="0" err="1"/>
              <a:t>Cycorp</a:t>
            </a:r>
            <a:r>
              <a:rPr lang="en-US" altLang="zh-CN" dirty="0"/>
              <a:t> strengthens its relationships with </a:t>
            </a:r>
            <a:r>
              <a:rPr lang="en-US" altLang="zh-CN" dirty="0">
                <a:solidFill>
                  <a:srgbClr val="FF0000"/>
                </a:solidFill>
              </a:rPr>
              <a:t>US military </a:t>
            </a:r>
            <a:r>
              <a:rPr lang="en-US" altLang="zh-CN" dirty="0"/>
              <a:t>and intelligence community sponsors, which to this day provide the majority of its funding – believing that a commonsense ontology is a hub for integrating disparate military and intelligence systems </a:t>
            </a:r>
          </a:p>
          <a:p>
            <a:endParaRPr lang="en-US" altLang="zh-CN" b="1" dirty="0" smtClean="0"/>
          </a:p>
          <a:p>
            <a:r>
              <a:rPr lang="en-US" altLang="zh-CN" b="1" dirty="0" smtClean="0"/>
              <a:t>2001</a:t>
            </a:r>
            <a:r>
              <a:rPr lang="en-US" altLang="zh-CN" dirty="0" smtClean="0"/>
              <a:t> </a:t>
            </a:r>
            <a:r>
              <a:rPr lang="en-US" altLang="zh-CN" dirty="0"/>
              <a:t>– </a:t>
            </a:r>
            <a:r>
              <a:rPr lang="en-US" altLang="zh-CN" b="1" dirty="0" err="1">
                <a:solidFill>
                  <a:srgbClr val="FF0000"/>
                </a:solidFill>
              </a:rPr>
              <a:t>OpenCyc</a:t>
            </a:r>
            <a:r>
              <a:rPr lang="en-US" altLang="zh-CN" dirty="0"/>
              <a:t> released 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b="1" dirty="0"/>
              <a:t>2006</a:t>
            </a:r>
            <a:r>
              <a:rPr lang="en-US" altLang="zh-CN" dirty="0"/>
              <a:t> – </a:t>
            </a:r>
            <a:r>
              <a:rPr lang="en-US" altLang="zh-CN" dirty="0" err="1"/>
              <a:t>Cycorp</a:t>
            </a:r>
            <a:r>
              <a:rPr lang="en-US" altLang="zh-CN" dirty="0"/>
              <a:t> implements a Java runtime for its </a:t>
            </a:r>
            <a:r>
              <a:rPr lang="en-US" altLang="zh-CN" dirty="0">
                <a:solidFill>
                  <a:srgbClr val="FF0000"/>
                </a:solidFill>
              </a:rPr>
              <a:t>Lisp</a:t>
            </a:r>
            <a:r>
              <a:rPr lang="en-US" altLang="zh-CN" dirty="0"/>
              <a:t> source code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6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altLang="zh-CN" dirty="0">
                <a:ea typeface="宋体" pitchFamily="2" charset="-122"/>
              </a:rPr>
              <a:t>Current State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8839200" cy="5334000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Today, </a:t>
            </a:r>
            <a:r>
              <a:rPr lang="en-US" altLang="zh-CN" sz="2800" dirty="0" err="1"/>
              <a:t>Cyc</a:t>
            </a:r>
            <a:r>
              <a:rPr lang="en-US" altLang="zh-CN" sz="2800" dirty="0"/>
              <a:t> has </a:t>
            </a:r>
            <a:r>
              <a:rPr lang="en-US" altLang="zh-CN" sz="2800" dirty="0" smtClean="0"/>
              <a:t>contained more than</a:t>
            </a:r>
            <a:r>
              <a:rPr lang="en-US" altLang="zh-CN" sz="2800" dirty="0"/>
              <a:t>: </a:t>
            </a:r>
            <a:endParaRPr lang="en-US" altLang="zh-CN" sz="2800" dirty="0" smtClean="0"/>
          </a:p>
          <a:p>
            <a:pPr lvl="1"/>
            <a:r>
              <a:rPr lang="en-US" altLang="zh-CN" sz="2400" dirty="0" smtClean="0"/>
              <a:t>16,000 </a:t>
            </a:r>
            <a:r>
              <a:rPr lang="en-US" altLang="zh-CN" sz="2400" dirty="0"/>
              <a:t>predicates; </a:t>
            </a:r>
            <a:endParaRPr lang="en-US" altLang="zh-CN" sz="2400" dirty="0" smtClean="0"/>
          </a:p>
          <a:p>
            <a:pPr lvl="1"/>
            <a:r>
              <a:rPr lang="en-US" altLang="zh-CN" sz="2400" b="1" dirty="0" smtClean="0">
                <a:solidFill>
                  <a:srgbClr val="FF0000"/>
                </a:solidFill>
              </a:rPr>
              <a:t>1,000 </a:t>
            </a:r>
            <a:r>
              <a:rPr lang="en-US" altLang="zh-CN" sz="2400" b="1" dirty="0">
                <a:solidFill>
                  <a:srgbClr val="FF0000"/>
                </a:solidFill>
              </a:rPr>
              <a:t>reasoning modules; </a:t>
            </a:r>
            <a:endParaRPr lang="en-US" altLang="zh-CN" sz="2400" b="1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sz="2400" b="1" dirty="0" smtClean="0">
                <a:solidFill>
                  <a:srgbClr val="FF0000"/>
                </a:solidFill>
              </a:rPr>
              <a:t>300,000 </a:t>
            </a:r>
            <a:r>
              <a:rPr lang="en-US" altLang="zh-CN" sz="2400" b="1" dirty="0">
                <a:solidFill>
                  <a:srgbClr val="FF0000"/>
                </a:solidFill>
              </a:rPr>
              <a:t>concepts; </a:t>
            </a:r>
            <a:endParaRPr lang="en-US" altLang="zh-CN" sz="2400" b="1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sz="2400" dirty="0" smtClean="0"/>
              <a:t>4,000 </a:t>
            </a:r>
            <a:r>
              <a:rPr lang="en-US" altLang="zh-CN" sz="2400" dirty="0"/>
              <a:t>physical devices; </a:t>
            </a:r>
            <a:endParaRPr lang="en-US" altLang="zh-CN" sz="2400" dirty="0" smtClean="0"/>
          </a:p>
          <a:p>
            <a:pPr lvl="1"/>
            <a:r>
              <a:rPr lang="en-US" altLang="zh-CN" sz="2400" dirty="0" smtClean="0"/>
              <a:t>400 event-participant relationships</a:t>
            </a:r>
            <a:r>
              <a:rPr lang="en-US" altLang="zh-CN" sz="2400" dirty="0"/>
              <a:t>; </a:t>
            </a:r>
            <a:endParaRPr lang="en-US" altLang="zh-CN" sz="2400" dirty="0" smtClean="0"/>
          </a:p>
          <a:p>
            <a:pPr lvl="1"/>
            <a:r>
              <a:rPr lang="en-US" altLang="zh-CN" sz="2400" dirty="0" smtClean="0"/>
              <a:t>11,000 </a:t>
            </a:r>
            <a:r>
              <a:rPr lang="en-US" altLang="zh-CN" sz="2400" dirty="0"/>
              <a:t>event types; </a:t>
            </a:r>
            <a:endParaRPr lang="en-US" altLang="zh-CN" sz="2400" dirty="0" smtClean="0"/>
          </a:p>
          <a:p>
            <a:pPr lvl="1"/>
            <a:r>
              <a:rPr lang="en-US" altLang="zh-CN" sz="2400" dirty="0" smtClean="0"/>
              <a:t>171,000 </a:t>
            </a:r>
            <a:r>
              <a:rPr lang="en-US" altLang="zh-CN" sz="2400" dirty="0"/>
              <a:t>“names” (chemicals, persons, places, etc.); </a:t>
            </a:r>
            <a:endParaRPr lang="en-US" altLang="zh-CN" sz="2400" dirty="0" smtClean="0"/>
          </a:p>
          <a:p>
            <a:pPr lvl="1"/>
            <a:r>
              <a:rPr lang="en-US" altLang="zh-CN" sz="2400" dirty="0" smtClean="0"/>
              <a:t>1,100 </a:t>
            </a:r>
            <a:r>
              <a:rPr lang="en-US" altLang="zh-CN" sz="2400" dirty="0"/>
              <a:t>geospatial classes and </a:t>
            </a:r>
            <a:r>
              <a:rPr lang="en-US" altLang="zh-CN" sz="2400" dirty="0" smtClean="0"/>
              <a:t>500 </a:t>
            </a:r>
            <a:r>
              <a:rPr lang="en-US" altLang="zh-CN" sz="2400" dirty="0" err="1" smtClean="0"/>
              <a:t>goespatial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predicates; </a:t>
            </a:r>
            <a:endParaRPr lang="en-US" altLang="zh-CN" sz="2400" dirty="0" smtClean="0"/>
          </a:p>
          <a:p>
            <a:pPr lvl="1"/>
            <a:r>
              <a:rPr lang="en-US" altLang="zh-CN" sz="2400" b="1" dirty="0" smtClean="0">
                <a:solidFill>
                  <a:srgbClr val="FF0000"/>
                </a:solidFill>
              </a:rPr>
              <a:t>3.2 </a:t>
            </a:r>
            <a:r>
              <a:rPr lang="en-US" altLang="zh-CN" sz="2400" b="1" dirty="0">
                <a:solidFill>
                  <a:srgbClr val="FF0000"/>
                </a:solidFill>
              </a:rPr>
              <a:t>million assertions.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5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crowdsource.com/wp-content/themes/crowdsource_v4.1/assets/images/hiw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0" y="1143000"/>
            <a:ext cx="2514600" cy="225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7"/>
          <p:cNvSpPr txBox="1">
            <a:spLocks noChangeArrowheads="1"/>
          </p:cNvSpPr>
          <p:nvPr/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Collecting </a:t>
            </a:r>
            <a:r>
              <a:rPr lang="en-US" dirty="0" smtClean="0"/>
              <a:t>Commonsense: </a:t>
            </a:r>
            <a:r>
              <a:rPr lang="en-US" altLang="zh-CN" dirty="0" smtClean="0"/>
              <a:t>Crowdsourcing</a:t>
            </a:r>
            <a:endParaRPr lang="en-US" dirty="0" smtClean="0"/>
          </a:p>
        </p:txBody>
      </p:sp>
      <p:pic>
        <p:nvPicPr>
          <p:cNvPr id="5" name="Picture 15" descr="recaptch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90800" y="4191000"/>
            <a:ext cx="4572000" cy="197937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10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8"/>
          <p:cNvSpPr>
            <a:spLocks noChangeArrowheads="1"/>
          </p:cNvSpPr>
          <p:nvPr/>
        </p:nvSpPr>
        <p:spPr bwMode="auto">
          <a:xfrm>
            <a:off x="381000" y="381000"/>
            <a:ext cx="8382000" cy="1752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2291" name="Picture 3" descr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00200"/>
            <a:ext cx="9067800" cy="503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566160" y="2743200"/>
            <a:ext cx="5562600" cy="4343400"/>
            <a:chOff x="3552" y="2016"/>
            <a:chExt cx="2592" cy="2016"/>
          </a:xfrm>
        </p:grpSpPr>
        <p:sp>
          <p:nvSpPr>
            <p:cNvPr id="12294" name="AutoShape 5"/>
            <p:cNvSpPr>
              <a:spLocks noChangeArrowheads="1"/>
            </p:cNvSpPr>
            <p:nvPr/>
          </p:nvSpPr>
          <p:spPr bwMode="auto">
            <a:xfrm>
              <a:off x="3552" y="2016"/>
              <a:ext cx="2592" cy="2016"/>
            </a:xfrm>
            <a:prstGeom prst="roundRect">
              <a:avLst>
                <a:gd name="adj" fmla="val 16667"/>
              </a:avLst>
            </a:prstGeom>
            <a:solidFill>
              <a:srgbClr val="B13B17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2295" name="Picture 6" descr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2160"/>
              <a:ext cx="2395" cy="1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293" name="Rectangle 7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50938"/>
          </a:xfrm>
        </p:spPr>
        <p:txBody>
          <a:bodyPr>
            <a:normAutofit/>
          </a:bodyPr>
          <a:lstStyle/>
          <a:p>
            <a:pPr lvl="0"/>
            <a:r>
              <a:rPr lang="en-US" dirty="0" err="1" smtClean="0"/>
              <a:t>ConceptNet</a:t>
            </a:r>
            <a:r>
              <a:rPr lang="en-US" dirty="0" smtClean="0"/>
              <a:t> (MIT)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85800" y="0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810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/>
              <a:t>C</a:t>
            </a:r>
            <a:r>
              <a:rPr lang="en-US" altLang="zh-TW">
                <a:ea typeface="新細明體" pitchFamily="1" charset="-128"/>
              </a:rPr>
              <a:t>omparison</a:t>
            </a:r>
            <a:endParaRPr lang="en-US" altLang="zh-TW"/>
          </a:p>
        </p:txBody>
      </p:sp>
      <p:graphicFrame>
        <p:nvGraphicFramePr>
          <p:cNvPr id="50357" name="Group 181"/>
          <p:cNvGraphicFramePr>
            <a:graphicFrameLocks noGrp="1"/>
          </p:cNvGraphicFramePr>
          <p:nvPr>
            <p:extLst/>
          </p:nvPr>
        </p:nvGraphicFramePr>
        <p:xfrm>
          <a:off x="609600" y="1066800"/>
          <a:ext cx="7924800" cy="4552252"/>
        </p:xfrm>
        <a:graphic>
          <a:graphicData uri="http://schemas.openxmlformats.org/drawingml/2006/table">
            <a:tbl>
              <a:tblPr/>
              <a:tblGrid>
                <a:gridCol w="1865313">
                  <a:extLst>
                    <a:ext uri="{9D8B030D-6E8A-4147-A177-3AD203B41FA5}">
                      <a16:colId xmlns:a16="http://schemas.microsoft.com/office/drawing/2014/main" val="1937638922"/>
                    </a:ext>
                  </a:extLst>
                </a:gridCol>
                <a:gridCol w="1662112">
                  <a:extLst>
                    <a:ext uri="{9D8B030D-6E8A-4147-A177-3AD203B41FA5}">
                      <a16:colId xmlns:a16="http://schemas.microsoft.com/office/drawing/2014/main" val="4185283"/>
                    </a:ext>
                  </a:extLst>
                </a:gridCol>
                <a:gridCol w="1806575">
                  <a:extLst>
                    <a:ext uri="{9D8B030D-6E8A-4147-A177-3AD203B41FA5}">
                      <a16:colId xmlns:a16="http://schemas.microsoft.com/office/drawing/2014/main" val="2269271813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3055569335"/>
                    </a:ext>
                  </a:extLst>
                </a:gridCol>
              </a:tblGrid>
              <a:tr h="8397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A2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itchFamily="1" charset="-128"/>
                        </a:rPr>
                        <a:t>Database content</a:t>
                      </a: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A2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itchFamily="1" charset="-128"/>
                        </a:rPr>
                        <a:t>Resource</a:t>
                      </a: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A2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itchFamily="1" charset="-128"/>
                        </a:rPr>
                        <a:t>Capabilities</a:t>
                      </a: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A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390376"/>
                  </a:ext>
                </a:extLst>
              </a:tr>
              <a:tr h="15986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C</a:t>
                      </a: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itchFamily="1" charset="-128"/>
                        </a:rPr>
                        <a:t>onceptNet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itchFamily="1" charset="-128"/>
                        </a:rPr>
                        <a:t>(2002)</a:t>
                      </a: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C</a:t>
                      </a: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itchFamily="1" charset="-128"/>
                        </a:rPr>
                        <a:t>ommonsense</a:t>
                      </a: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OMCS (</a:t>
                      </a: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itchFamily="1" charset="-128"/>
                        </a:rPr>
                        <a:t>from the public</a:t>
                      </a: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(</a:t>
                      </a: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itchFamily="1" charset="-128"/>
                        </a:rPr>
                        <a:t>automatic</a:t>
                      </a: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itchFamily="1" charset="-128"/>
                        </a:rPr>
                        <a:t>Contextual inference</a:t>
                      </a: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255905"/>
                  </a:ext>
                </a:extLst>
              </a:tr>
              <a:tr h="8858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W</a:t>
                      </a: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itchFamily="1" charset="-128"/>
                        </a:rPr>
                        <a:t>ordNet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itchFamily="1" charset="-128"/>
                        </a:rPr>
                        <a:t>(1985)</a:t>
                      </a: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itchFamily="1" charset="-128"/>
                        </a:rPr>
                        <a:t>Semantic Lexicon</a:t>
                      </a: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itchFamily="1" charset="-128"/>
                        </a:rPr>
                        <a:t>Expert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itchFamily="1" charset="-128"/>
                        </a:rPr>
                        <a:t>(manual)</a:t>
                      </a: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itchFamily="1" charset="-128"/>
                        </a:rPr>
                        <a:t>Lexical categorisation &amp; word-similarity</a:t>
                      </a: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0768673"/>
                  </a:ext>
                </a:extLst>
              </a:tr>
              <a:tr h="863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C</a:t>
                      </a: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itchFamily="1" charset="-128"/>
                        </a:rPr>
                        <a:t>yc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itchFamily="1" charset="-128"/>
                        </a:rPr>
                        <a:t>(1984)</a:t>
                      </a: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C</a:t>
                      </a: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itchFamily="1" charset="-128"/>
                        </a:rPr>
                        <a:t>ommonsense</a:t>
                      </a: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E</a:t>
                      </a:r>
                      <a:r>
                        <a:rPr kumimoji="0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itchFamily="1" charset="-128"/>
                        </a:rPr>
                        <a:t>xpert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itchFamily="1" charset="-128"/>
                        </a:rPr>
                        <a:t>(manual)</a:t>
                      </a:r>
                      <a:endParaRPr kumimoji="0" lang="en-US" altLang="zh-TW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itchFamily="1" charset="-128"/>
                        </a:rPr>
                        <a:t>Formalized logical reasoning</a:t>
                      </a:r>
                      <a:endParaRPr kumimoji="0" lang="en-US" altLang="zh-TW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5995125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371600" y="5943600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+mj-lt"/>
              </a:rPr>
              <a:t>OMCS: Open </a:t>
            </a:r>
            <a:r>
              <a:rPr lang="en-US" dirty="0">
                <a:solidFill>
                  <a:srgbClr val="000000"/>
                </a:solidFill>
                <a:latin typeface="+mj-lt"/>
              </a:rPr>
              <a:t>Mind Common Sense</a:t>
            </a:r>
            <a:endParaRPr lang="en-US" b="0" i="0" dirty="0">
              <a:solidFill>
                <a:srgbClr val="000000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2519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What is a knowledge graph?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/>
              <a:t>What are the key techniques used in information extraction to construction scalable knowledge graphs?</a:t>
            </a:r>
          </a:p>
          <a:p>
            <a:endParaRPr lang="en-US" dirty="0"/>
          </a:p>
          <a:p>
            <a:r>
              <a:rPr lang="en-US" dirty="0" smtClean="0"/>
              <a:t>What kinds of techniques are used in Google knowledge graph, the world’s largest knowledge graph?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4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Structure of the </a:t>
            </a:r>
            <a:r>
              <a:rPr lang="en-US" altLang="ja-JP" dirty="0" err="1"/>
              <a:t>ConceptNet</a:t>
            </a:r>
            <a:r>
              <a:rPr lang="en-US" altLang="ja-JP" dirty="0"/>
              <a:t> knowledge base</a:t>
            </a:r>
            <a:endParaRPr lang="en-US" alt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876800" y="1951158"/>
            <a:ext cx="4114800" cy="4114800"/>
          </a:xfrm>
        </p:spPr>
        <p:txBody>
          <a:bodyPr/>
          <a:lstStyle/>
          <a:p>
            <a:r>
              <a:rPr lang="en-US" altLang="ja-JP" sz="2800" dirty="0"/>
              <a:t>1.6 million assertions (1.25 million are k-lines)</a:t>
            </a:r>
          </a:p>
          <a:p>
            <a:r>
              <a:rPr lang="en-US" altLang="ja-JP" sz="2800" dirty="0"/>
              <a:t>twenty relation-types</a:t>
            </a:r>
          </a:p>
          <a:p>
            <a:pPr>
              <a:buFontTx/>
              <a:buNone/>
            </a:pPr>
            <a:endParaRPr lang="en-US" altLang="en-US" sz="2800" dirty="0"/>
          </a:p>
        </p:txBody>
      </p:sp>
      <p:pic>
        <p:nvPicPr>
          <p:cNvPr id="14342" name="Picture 6" descr="ontology"/>
          <p:cNvPicPr>
            <a:picLocks noGrp="1" noChangeAspect="1" noChangeArrowheads="1"/>
          </p:cNvPicPr>
          <p:nvPr>
            <p:ph type="chart"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5136" y="1371598"/>
            <a:ext cx="4648200" cy="5273919"/>
          </a:xfrm>
        </p:spPr>
      </p:pic>
    </p:spTree>
    <p:extLst>
      <p:ext uri="{BB962C8B-B14F-4D97-AF65-F5344CB8AC3E}">
        <p14:creationId xmlns:p14="http://schemas.microsoft.com/office/powerpoint/2010/main" val="79533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7086600" cy="914400"/>
          </a:xfrm>
        </p:spPr>
        <p:txBody>
          <a:bodyPr/>
          <a:lstStyle/>
          <a:p>
            <a:pPr eaLnBrk="1" hangingPunct="1"/>
            <a:r>
              <a:rPr lang="en-US" dirty="0" err="1" smtClean="0"/>
              <a:t>ConceptNet</a:t>
            </a:r>
            <a:r>
              <a:rPr lang="en-US" dirty="0" smtClean="0"/>
              <a:t>: An Example</a:t>
            </a:r>
          </a:p>
        </p:txBody>
      </p:sp>
      <p:pic>
        <p:nvPicPr>
          <p:cNvPr id="2662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990600"/>
            <a:ext cx="9161463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48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 txBox="1">
            <a:spLocks noChangeArrowheads="1"/>
          </p:cNvSpPr>
          <p:nvPr/>
        </p:nvSpPr>
        <p:spPr>
          <a:xfrm>
            <a:off x="0" y="0"/>
            <a:ext cx="9144000" cy="1524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Collecting </a:t>
            </a:r>
            <a:r>
              <a:rPr lang="en-US" sz="3600" dirty="0" smtClean="0"/>
              <a:t>Commonsense:</a:t>
            </a:r>
          </a:p>
          <a:p>
            <a:r>
              <a:rPr lang="en-US" sz="3600" dirty="0" smtClean="0"/>
              <a:t>Information Extraction </a:t>
            </a:r>
            <a:endParaRPr lang="en-US" altLang="zh-CN" sz="3600" dirty="0" smtClean="0"/>
          </a:p>
          <a:p>
            <a:endParaRPr lang="en-US" sz="3600" dirty="0" smtClean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190500" y="1905000"/>
            <a:ext cx="8305800" cy="35814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 smtClean="0"/>
              <a:t>KnowItAll</a:t>
            </a:r>
            <a:r>
              <a:rPr lang="en-US" dirty="0" smtClean="0"/>
              <a:t> (UW)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 smtClean="0"/>
              <a:t>NELL: Never Ending Language Learning (CMU)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4572000"/>
            <a:ext cx="3429000" cy="21985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1219200"/>
            <a:ext cx="3429000" cy="240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1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Automatic Information </a:t>
            </a:r>
            <a:r>
              <a:rPr lang="en-US" dirty="0" smtClean="0"/>
              <a:t>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229600" cy="4997152"/>
          </a:xfrm>
        </p:spPr>
        <p:txBody>
          <a:bodyPr>
            <a:noAutofit/>
          </a:bodyPr>
          <a:lstStyle/>
          <a:p>
            <a:r>
              <a:rPr lang="en-US" sz="3600" dirty="0" smtClean="0"/>
              <a:t>Observations</a:t>
            </a:r>
          </a:p>
          <a:p>
            <a:pPr lvl="1"/>
            <a:r>
              <a:rPr lang="en-US" sz="2400" dirty="0" smtClean="0"/>
              <a:t>Diversity in text styles on the Web</a:t>
            </a:r>
          </a:p>
          <a:p>
            <a:pPr lvl="2"/>
            <a:r>
              <a:rPr lang="en-US" dirty="0" smtClean="0"/>
              <a:t>Language models are complex and hard to apply</a:t>
            </a:r>
          </a:p>
          <a:p>
            <a:pPr lvl="2"/>
            <a:endParaRPr lang="en-US" dirty="0" smtClean="0"/>
          </a:p>
          <a:p>
            <a:pPr lvl="1"/>
            <a:r>
              <a:rPr lang="en-US" sz="2400" dirty="0" smtClean="0"/>
              <a:t>Hand-tagged document is costly</a:t>
            </a:r>
          </a:p>
          <a:p>
            <a:pPr lvl="2"/>
            <a:r>
              <a:rPr lang="en-US" dirty="0" smtClean="0"/>
              <a:t>Reduce human supervision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Domain restrictions</a:t>
            </a:r>
          </a:p>
          <a:p>
            <a:pPr lvl="2"/>
            <a:r>
              <a:rPr lang="en-US" dirty="0" smtClean="0"/>
              <a:t>Or just domain-specific hand tuning</a:t>
            </a:r>
          </a:p>
          <a:p>
            <a:pPr lvl="1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9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KnowItAll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63"/>
          <a:stretch/>
        </p:blipFill>
        <p:spPr bwMode="auto">
          <a:xfrm>
            <a:off x="542925" y="978932"/>
            <a:ext cx="2400520" cy="19050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4040459"/>
            <a:ext cx="2400300" cy="1876425"/>
          </a:xfrm>
          <a:prstGeom prst="rect">
            <a:avLst/>
          </a:prstGeom>
          <a:ln/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542925" y="2937509"/>
            <a:ext cx="2286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Information Focus</a:t>
            </a:r>
          </a:p>
          <a:p>
            <a:r>
              <a:rPr lang="en-US" sz="1600" dirty="0" smtClean="0"/>
              <a:t>(two names for each class, for disambiguation)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6248400"/>
            <a:ext cx="285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b="1" dirty="0"/>
              <a:t>Generic Extraction </a:t>
            </a:r>
            <a:r>
              <a:rPr lang="en-US" b="1" dirty="0" smtClean="0"/>
              <a:t>Patterns</a:t>
            </a:r>
            <a:endParaRPr lang="en-US" b="1" dirty="0"/>
          </a:p>
        </p:txBody>
      </p:sp>
      <p:sp>
        <p:nvSpPr>
          <p:cNvPr id="7" name="Right Arrow 6"/>
          <p:cNvSpPr/>
          <p:nvPr/>
        </p:nvSpPr>
        <p:spPr>
          <a:xfrm>
            <a:off x="3095624" y="2363597"/>
            <a:ext cx="609600" cy="2289692"/>
          </a:xfrm>
          <a:prstGeom prst="rightArrow">
            <a:avLst>
              <a:gd name="adj1" fmla="val 50832"/>
              <a:gd name="adj2" fmla="val 5000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>
            <a:off x="3810000" y="2883932"/>
            <a:ext cx="1295400" cy="1066800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KnowItAll</a:t>
            </a:r>
            <a:endParaRPr lang="en-US" dirty="0"/>
          </a:p>
        </p:txBody>
      </p:sp>
      <p:sp>
        <p:nvSpPr>
          <p:cNvPr id="9" name="Flowchart: Multidocument 8"/>
          <p:cNvSpPr/>
          <p:nvPr/>
        </p:nvSpPr>
        <p:spPr>
          <a:xfrm>
            <a:off x="3819525" y="4615189"/>
            <a:ext cx="1365504" cy="939927"/>
          </a:xfrm>
          <a:prstGeom prst="flowChartMultidocumen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 Engine</a:t>
            </a:r>
            <a:endParaRPr lang="en-US" dirty="0"/>
          </a:p>
        </p:txBody>
      </p:sp>
      <p:sp>
        <p:nvSpPr>
          <p:cNvPr id="10" name="Up-Down Arrow 9"/>
          <p:cNvSpPr/>
          <p:nvPr/>
        </p:nvSpPr>
        <p:spPr>
          <a:xfrm>
            <a:off x="4267200" y="4038600"/>
            <a:ext cx="381000" cy="576589"/>
          </a:xfrm>
          <a:prstGeom prst="up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5257800" y="3054858"/>
            <a:ext cx="457200" cy="907169"/>
          </a:xfrm>
          <a:prstGeom prst="rightArrow">
            <a:avLst>
              <a:gd name="adj1" fmla="val 39500"/>
              <a:gd name="adj2" fmla="val 5000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791200" y="2171700"/>
            <a:ext cx="2971800" cy="18158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1"/>
                </a:solidFill>
              </a:rPr>
              <a:t>City:</a:t>
            </a:r>
          </a:p>
          <a:p>
            <a:r>
              <a:rPr lang="en-US" sz="1400" b="1" dirty="0" smtClean="0">
                <a:solidFill>
                  <a:schemeClr val="accent1"/>
                </a:solidFill>
              </a:rPr>
              <a:t>Beijing, Shanghai,…</a:t>
            </a:r>
          </a:p>
          <a:p>
            <a:endParaRPr lang="en-US" sz="1400" b="1" dirty="0">
              <a:solidFill>
                <a:schemeClr val="accent1"/>
              </a:solidFill>
            </a:endParaRPr>
          </a:p>
          <a:p>
            <a:r>
              <a:rPr lang="en-US" sz="1400" b="1" dirty="0" smtClean="0">
                <a:solidFill>
                  <a:schemeClr val="accent1"/>
                </a:solidFill>
              </a:rPr>
              <a:t>Country:</a:t>
            </a:r>
          </a:p>
          <a:p>
            <a:r>
              <a:rPr lang="en-US" sz="1400" b="1" dirty="0" smtClean="0">
                <a:solidFill>
                  <a:schemeClr val="accent1"/>
                </a:solidFill>
              </a:rPr>
              <a:t>China, Japan,…</a:t>
            </a:r>
          </a:p>
          <a:p>
            <a:endParaRPr lang="en-US" sz="1400" b="1" dirty="0">
              <a:solidFill>
                <a:schemeClr val="accent1"/>
              </a:solidFill>
            </a:endParaRPr>
          </a:p>
          <a:p>
            <a:r>
              <a:rPr lang="en-US" sz="1400" b="1" dirty="0" err="1" smtClean="0">
                <a:solidFill>
                  <a:schemeClr val="accent1"/>
                </a:solidFill>
              </a:rPr>
              <a:t>capitalOf</a:t>
            </a:r>
            <a:r>
              <a:rPr lang="en-US" sz="1400" b="1" dirty="0" smtClean="0">
                <a:solidFill>
                  <a:schemeClr val="accent1"/>
                </a:solidFill>
              </a:rPr>
              <a:t>(City, Country):</a:t>
            </a:r>
          </a:p>
          <a:p>
            <a:r>
              <a:rPr lang="en-US" sz="1400" b="1" dirty="0" smtClean="0">
                <a:solidFill>
                  <a:schemeClr val="accent1"/>
                </a:solidFill>
              </a:rPr>
              <a:t>(Beijing, China), (Tokyo, Japan),…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67400" y="4326894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Extracted Facts according to the focus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0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NELL: </a:t>
            </a:r>
            <a:r>
              <a:rPr lang="en-US" dirty="0"/>
              <a:t>Never-Ending Language </a:t>
            </a:r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2010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2016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979" y="993119"/>
            <a:ext cx="7164992" cy="30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979" y="4343400"/>
            <a:ext cx="7162800" cy="305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44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57200" y="2176"/>
            <a:ext cx="8458200" cy="836023"/>
          </a:xfrm>
        </p:spPr>
        <p:txBody>
          <a:bodyPr>
            <a:normAutofit/>
          </a:bodyPr>
          <a:lstStyle/>
          <a:p>
            <a:r>
              <a:rPr lang="en-US" sz="4000" dirty="0" smtClean="0">
                <a:ea typeface="ＭＳ Ｐゴシック" pitchFamily="34" charset="-128"/>
              </a:rPr>
              <a:t>Read the Web: Problem Specification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609600" y="990600"/>
            <a:ext cx="8001000" cy="5486400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sz="2400" dirty="0" smtClean="0">
                <a:ea typeface="ＭＳ Ｐゴシック" pitchFamily="34" charset="-128"/>
              </a:rPr>
              <a:t>Inputs:</a:t>
            </a:r>
          </a:p>
          <a:p>
            <a:r>
              <a:rPr lang="en-US" sz="2400" dirty="0" smtClean="0">
                <a:ea typeface="ＭＳ Ｐゴシック" pitchFamily="34" charset="-128"/>
              </a:rPr>
              <a:t>initial ontology </a:t>
            </a:r>
          </a:p>
          <a:p>
            <a:r>
              <a:rPr lang="en-US" sz="2400" dirty="0" smtClean="0">
                <a:ea typeface="ＭＳ Ｐゴシック" pitchFamily="34" charset="-128"/>
              </a:rPr>
              <a:t>handful of examples of each predicate in ontology</a:t>
            </a:r>
          </a:p>
          <a:p>
            <a:r>
              <a:rPr lang="en-US" sz="2400" dirty="0" smtClean="0">
                <a:ea typeface="ＭＳ Ｐゴシック" pitchFamily="34" charset="-128"/>
              </a:rPr>
              <a:t>the web</a:t>
            </a:r>
          </a:p>
          <a:p>
            <a:r>
              <a:rPr lang="en-US" sz="2400" dirty="0" smtClean="0">
                <a:ea typeface="ＭＳ Ｐゴシック" pitchFamily="34" charset="-128"/>
              </a:rPr>
              <a:t>occasional access to human trainer</a:t>
            </a:r>
          </a:p>
          <a:p>
            <a:pPr>
              <a:buFontTx/>
              <a:buNone/>
            </a:pPr>
            <a:endParaRPr lang="en-US" sz="2400" dirty="0" smtClean="0">
              <a:ea typeface="ＭＳ Ｐゴシック" pitchFamily="34" charset="-128"/>
            </a:endParaRPr>
          </a:p>
          <a:p>
            <a:pPr>
              <a:buFontTx/>
              <a:buNone/>
            </a:pPr>
            <a:r>
              <a:rPr lang="en-US" sz="2400" dirty="0" smtClean="0">
                <a:ea typeface="ＭＳ Ｐゴシック" pitchFamily="34" charset="-128"/>
              </a:rPr>
              <a:t>The task:</a:t>
            </a:r>
          </a:p>
          <a:p>
            <a:r>
              <a:rPr lang="en-US" sz="2400" dirty="0" smtClean="0">
                <a:ea typeface="ＭＳ Ｐゴシック" pitchFamily="34" charset="-128"/>
              </a:rPr>
              <a:t>run 24x7, forever</a:t>
            </a:r>
          </a:p>
          <a:p>
            <a:r>
              <a:rPr lang="en-US" sz="2400" dirty="0" smtClean="0">
                <a:ea typeface="ＭＳ Ｐゴシック" pitchFamily="34" charset="-128"/>
              </a:rPr>
              <a:t>each day:</a:t>
            </a:r>
          </a:p>
          <a:p>
            <a:pPr marL="1314450" lvl="2" indent="-457200">
              <a:buFontTx/>
              <a:buAutoNum type="arabicPeriod"/>
            </a:pPr>
            <a:r>
              <a:rPr lang="en-US" dirty="0" smtClean="0">
                <a:ea typeface="ＭＳ Ｐゴシック" pitchFamily="34" charset="-128"/>
              </a:rPr>
              <a:t>extract more facts from the web to populate the initial ontology</a:t>
            </a:r>
          </a:p>
          <a:p>
            <a:pPr marL="1314450" lvl="2" indent="-457200">
              <a:buFontTx/>
              <a:buAutoNum type="arabicPeriod"/>
            </a:pPr>
            <a:r>
              <a:rPr lang="en-US" dirty="0" smtClean="0">
                <a:ea typeface="ＭＳ Ｐゴシック" pitchFamily="34" charset="-128"/>
              </a:rPr>
              <a:t>learn to read (perform #1) better than yesterday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5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NELL, since Jan 2010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8686800" cy="52578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2010: “At present, NELL has accumulated a knowledge base of </a:t>
            </a:r>
            <a:r>
              <a:rPr lang="en-US" sz="2400" dirty="0" smtClean="0">
                <a:solidFill>
                  <a:srgbClr val="FF0000"/>
                </a:solidFill>
              </a:rPr>
              <a:t>497,779 beliefs </a:t>
            </a:r>
            <a:r>
              <a:rPr lang="en-US" sz="2400" dirty="0" smtClean="0"/>
              <a:t>that it has read from various web pages.”</a:t>
            </a:r>
          </a:p>
          <a:p>
            <a:r>
              <a:rPr lang="en-US" sz="2400" dirty="0" smtClean="0"/>
              <a:t>2016: So </a:t>
            </a:r>
            <a:r>
              <a:rPr lang="en-US" sz="2400" dirty="0"/>
              <a:t>far, NELL has accumulated over </a:t>
            </a:r>
            <a:r>
              <a:rPr lang="en-US" sz="2400" dirty="0">
                <a:solidFill>
                  <a:srgbClr val="FF0000"/>
                </a:solidFill>
              </a:rPr>
              <a:t>50 million candidate beliefs </a:t>
            </a:r>
            <a:r>
              <a:rPr lang="en-US" sz="2400" dirty="0"/>
              <a:t>by reading the web, and it is considering these at different levels of confidence. NELL has high confidence in </a:t>
            </a:r>
            <a:r>
              <a:rPr lang="en-US" sz="2400" dirty="0">
                <a:solidFill>
                  <a:srgbClr val="FF0000"/>
                </a:solidFill>
              </a:rPr>
              <a:t>2,750,007 of these beliefs </a:t>
            </a:r>
            <a:r>
              <a:rPr lang="en-US" sz="2400" dirty="0"/>
              <a:t>— these are displayed on this website. </a:t>
            </a:r>
          </a:p>
        </p:txBody>
      </p:sp>
      <p:pic>
        <p:nvPicPr>
          <p:cNvPr id="6146" name="Picture 2" descr="NELL Since January 20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547563"/>
            <a:ext cx="3505200" cy="331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7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 knowledge graph?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What are the key techniques used in information extraction to construction scalable knowledge graphs</a:t>
            </a:r>
            <a:r>
              <a:rPr lang="en-US" dirty="0" smtClean="0">
                <a:solidFill>
                  <a:srgbClr val="FF0000"/>
                </a:solidFill>
              </a:rPr>
              <a:t>?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Expert annotation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Crowdsourcing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Information Extraction</a:t>
            </a:r>
          </a:p>
          <a:p>
            <a:endParaRPr lang="en-US" dirty="0"/>
          </a:p>
          <a:p>
            <a:r>
              <a:rPr lang="en-US" dirty="0" smtClean="0"/>
              <a:t>What kinds of techniques are used in Google knowledge graph, the world’s largest knowledge graph?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Entity Extraction</a:t>
            </a:r>
          </a:p>
          <a:p>
            <a:endParaRPr lang="en-US" dirty="0"/>
          </a:p>
          <a:p>
            <a:r>
              <a:rPr lang="en-US" dirty="0" smtClean="0"/>
              <a:t>Relation Extraction</a:t>
            </a:r>
          </a:p>
          <a:p>
            <a:endParaRPr lang="en-US" dirty="0"/>
          </a:p>
          <a:p>
            <a:r>
              <a:rPr lang="en-US" dirty="0" smtClean="0"/>
              <a:t>Event Extraction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65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050" name="Picture 2" descr="http://www.stat.ucla.edu/~sczhu/Vision_photo/Reaching_the_Moon_by_Stephani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77" y="29268"/>
            <a:ext cx="8371846" cy="648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133600" y="6520934"/>
            <a:ext cx="5867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http://www.stat.ucla.edu/~</a:t>
            </a:r>
            <a:r>
              <a:rPr lang="en-US" dirty="0" smtClean="0">
                <a:hlinkClick r:id="rId3"/>
              </a:rPr>
              <a:t>sczhu/research_blog.html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10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514600"/>
            <a:ext cx="8686800" cy="639763"/>
          </a:xfrm>
        </p:spPr>
        <p:txBody>
          <a:bodyPr/>
          <a:lstStyle/>
          <a:p>
            <a:r>
              <a:rPr lang="en-US" sz="3200" dirty="0" smtClean="0">
                <a:solidFill>
                  <a:srgbClr val="990000"/>
                </a:solidFill>
                <a:ea typeface="MS PGothic" pitchFamily="34" charset="-128"/>
                <a:cs typeface="Palatino Linotype"/>
              </a:rPr>
              <a:t>Name </a:t>
            </a:r>
            <a:r>
              <a:rPr lang="en-US" sz="3200" dirty="0" smtClean="0">
                <a:solidFill>
                  <a:srgbClr val="990000"/>
                </a:solidFill>
                <a:ea typeface="MS PGothic" pitchFamily="34" charset="-128"/>
                <a:cs typeface="Palatino Linotype"/>
              </a:rPr>
              <a:t>Tagging/</a:t>
            </a:r>
            <a:r>
              <a:rPr lang="en-US" altLang="zh-CN" sz="3200" dirty="0" smtClean="0">
                <a:solidFill>
                  <a:srgbClr val="990000"/>
                </a:solidFill>
                <a:ea typeface="MS PGothic" pitchFamily="34" charset="-128"/>
                <a:cs typeface="Palatino Linotype"/>
              </a:rPr>
              <a:t>Named Entity Recognition</a:t>
            </a:r>
            <a:endParaRPr lang="en-US" altLang="en-US" sz="3200" dirty="0">
              <a:solidFill>
                <a:srgbClr val="990000"/>
              </a:solidFill>
              <a:ea typeface="MS PGothic" pitchFamily="34" charset="-128"/>
              <a:cs typeface="Palatino Linotype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4" name="Picture 3" descr="ner.pn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14615" y="4038600"/>
            <a:ext cx="8763000" cy="236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1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Name Tagging</a:t>
            </a:r>
            <a:endParaRPr lang="en-US" altLang="zh-CN" dirty="0"/>
          </a:p>
        </p:txBody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95400"/>
            <a:ext cx="8686800" cy="3811778"/>
          </a:xfrm>
        </p:spPr>
        <p:txBody>
          <a:bodyPr>
            <a:normAutofit fontScale="92500" lnSpcReduction="10000"/>
          </a:bodyPr>
          <a:lstStyle/>
          <a:p>
            <a:pPr marL="812800" indent="-812800">
              <a:lnSpc>
                <a:spcPct val="80000"/>
              </a:lnSpc>
            </a:pPr>
            <a:r>
              <a:rPr lang="en-US" altLang="zh-CN" sz="2400" dirty="0"/>
              <a:t>Recognition x Classification</a:t>
            </a:r>
          </a:p>
          <a:p>
            <a:pPr marL="1168400" lvl="1" indent="-711200">
              <a:lnSpc>
                <a:spcPct val="80000"/>
              </a:lnSpc>
            </a:pPr>
            <a:r>
              <a:rPr lang="en-US" altLang="zh-CN" sz="2200" dirty="0">
                <a:latin typeface="Garamond"/>
              </a:rPr>
              <a:t>“</a:t>
            </a:r>
            <a:r>
              <a:rPr lang="en-US" altLang="zh-CN" sz="2200" dirty="0"/>
              <a:t>Name Identification and Classification</a:t>
            </a:r>
            <a:r>
              <a:rPr lang="en-US" altLang="zh-CN" sz="2200" dirty="0" smtClean="0">
                <a:latin typeface="Garamond"/>
              </a:rPr>
              <a:t>”</a:t>
            </a:r>
          </a:p>
          <a:p>
            <a:pPr marL="812800" indent="-812800">
              <a:lnSpc>
                <a:spcPct val="80000"/>
              </a:lnSpc>
            </a:pPr>
            <a:r>
              <a:rPr lang="en-US" altLang="zh-CN" sz="2400" dirty="0" smtClean="0"/>
              <a:t>NER </a:t>
            </a:r>
            <a:r>
              <a:rPr lang="en-US" altLang="zh-CN" sz="2400" dirty="0" smtClean="0"/>
              <a:t>as:</a:t>
            </a:r>
          </a:p>
          <a:p>
            <a:pPr marL="1168400" lvl="1" indent="-711200">
              <a:lnSpc>
                <a:spcPct val="80000"/>
              </a:lnSpc>
            </a:pPr>
            <a:r>
              <a:rPr lang="en-US" altLang="zh-CN" sz="2200" dirty="0"/>
              <a:t>as a tool or component of IE and IR</a:t>
            </a:r>
          </a:p>
          <a:p>
            <a:pPr marL="1168400" lvl="1" indent="-711200">
              <a:lnSpc>
                <a:spcPct val="80000"/>
              </a:lnSpc>
            </a:pPr>
            <a:r>
              <a:rPr lang="en-US" altLang="zh-CN" sz="2200" dirty="0" smtClean="0"/>
              <a:t>as </a:t>
            </a:r>
            <a:r>
              <a:rPr lang="en-US" altLang="zh-CN" sz="2200" dirty="0"/>
              <a:t>an input module for a robust shallow parsing engine</a:t>
            </a:r>
          </a:p>
          <a:p>
            <a:pPr marL="1168400" lvl="1" indent="-711200">
              <a:lnSpc>
                <a:spcPct val="80000"/>
              </a:lnSpc>
            </a:pPr>
            <a:r>
              <a:rPr lang="en-US" altLang="zh-CN" sz="2200" dirty="0"/>
              <a:t>Component technology for other areas</a:t>
            </a:r>
          </a:p>
          <a:p>
            <a:pPr marL="1524000" lvl="2" indent="-609600">
              <a:lnSpc>
                <a:spcPct val="80000"/>
              </a:lnSpc>
            </a:pPr>
            <a:r>
              <a:rPr lang="en-US" altLang="zh-CN" sz="2100" dirty="0"/>
              <a:t>Question Answering (QA)</a:t>
            </a:r>
          </a:p>
          <a:p>
            <a:pPr marL="1524000" lvl="2" indent="-609600">
              <a:lnSpc>
                <a:spcPct val="80000"/>
              </a:lnSpc>
            </a:pPr>
            <a:r>
              <a:rPr lang="en-US" altLang="zh-CN" sz="2100" dirty="0"/>
              <a:t>Summarization</a:t>
            </a:r>
          </a:p>
          <a:p>
            <a:pPr marL="1524000" lvl="2" indent="-609600">
              <a:lnSpc>
                <a:spcPct val="80000"/>
              </a:lnSpc>
            </a:pPr>
            <a:r>
              <a:rPr lang="en-US" altLang="zh-CN" sz="2100" dirty="0"/>
              <a:t>Automatic translation</a:t>
            </a:r>
          </a:p>
          <a:p>
            <a:pPr marL="1524000" lvl="2" indent="-609600">
              <a:lnSpc>
                <a:spcPct val="80000"/>
              </a:lnSpc>
            </a:pPr>
            <a:r>
              <a:rPr lang="en-US" altLang="zh-CN" sz="2100" dirty="0"/>
              <a:t>Document indexing</a:t>
            </a:r>
          </a:p>
          <a:p>
            <a:pPr marL="1524000" lvl="2" indent="-609600">
              <a:lnSpc>
                <a:spcPct val="80000"/>
              </a:lnSpc>
            </a:pPr>
            <a:r>
              <a:rPr lang="en-US" altLang="zh-CN" sz="2100" dirty="0"/>
              <a:t>Text data mining</a:t>
            </a:r>
            <a:r>
              <a:rPr lang="es-ES" sz="2100" dirty="0"/>
              <a:t> </a:t>
            </a:r>
          </a:p>
          <a:p>
            <a:pPr marL="1524000" lvl="2" indent="-609600">
              <a:lnSpc>
                <a:spcPct val="80000"/>
              </a:lnSpc>
            </a:pPr>
            <a:r>
              <a:rPr lang="en-US" altLang="zh-CN" sz="2100" dirty="0"/>
              <a:t>Genetics</a:t>
            </a:r>
          </a:p>
          <a:p>
            <a:pPr marL="1524000" lvl="2" indent="-609600">
              <a:lnSpc>
                <a:spcPct val="80000"/>
              </a:lnSpc>
            </a:pPr>
            <a:r>
              <a:rPr lang="en-US" altLang="zh-CN" sz="2100" dirty="0">
                <a:latin typeface="Garamond"/>
              </a:rPr>
              <a:t>…</a:t>
            </a:r>
            <a:endParaRPr lang="en-US" altLang="zh-CN" sz="21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92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Name Tagging</a:t>
            </a:r>
            <a:endParaRPr lang="en-US" altLang="zh-CN" dirty="0"/>
          </a:p>
        </p:txBody>
      </p:sp>
      <p:sp>
        <p:nvSpPr>
          <p:cNvPr id="286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812800" indent="-812800">
              <a:lnSpc>
                <a:spcPct val="80000"/>
              </a:lnSpc>
            </a:pPr>
            <a:r>
              <a:rPr lang="en-US" altLang="zh-CN" dirty="0"/>
              <a:t>NE Hierarchies</a:t>
            </a:r>
          </a:p>
          <a:p>
            <a:pPr marL="1168400" lvl="1" indent="-711200">
              <a:lnSpc>
                <a:spcPct val="80000"/>
              </a:lnSpc>
            </a:pPr>
            <a:r>
              <a:rPr lang="en-US" altLang="zh-CN" sz="2800" dirty="0"/>
              <a:t>Person</a:t>
            </a:r>
          </a:p>
          <a:p>
            <a:pPr marL="1168400" lvl="1" indent="-711200">
              <a:lnSpc>
                <a:spcPct val="80000"/>
              </a:lnSpc>
            </a:pPr>
            <a:r>
              <a:rPr lang="en-US" altLang="zh-CN" sz="2800" dirty="0"/>
              <a:t>Organization</a:t>
            </a:r>
          </a:p>
          <a:p>
            <a:pPr marL="1168400" lvl="1" indent="-711200">
              <a:lnSpc>
                <a:spcPct val="80000"/>
              </a:lnSpc>
            </a:pPr>
            <a:r>
              <a:rPr lang="en-US" altLang="zh-CN" sz="2800" dirty="0"/>
              <a:t>Location</a:t>
            </a:r>
          </a:p>
          <a:p>
            <a:pPr marL="1168400" lvl="1" indent="-711200">
              <a:lnSpc>
                <a:spcPct val="80000"/>
              </a:lnSpc>
            </a:pPr>
            <a:r>
              <a:rPr lang="en-US" altLang="zh-CN" sz="2800" dirty="0"/>
              <a:t>But also:</a:t>
            </a:r>
          </a:p>
          <a:p>
            <a:pPr marL="1524000" lvl="2" indent="-609600">
              <a:lnSpc>
                <a:spcPct val="80000"/>
              </a:lnSpc>
            </a:pPr>
            <a:r>
              <a:rPr lang="en-US" altLang="zh-CN" sz="2400" dirty="0"/>
              <a:t>Artifact</a:t>
            </a:r>
          </a:p>
          <a:p>
            <a:pPr marL="1524000" lvl="2" indent="-609600">
              <a:lnSpc>
                <a:spcPct val="80000"/>
              </a:lnSpc>
            </a:pPr>
            <a:r>
              <a:rPr lang="en-US" altLang="zh-CN" sz="2400" dirty="0"/>
              <a:t>Facility</a:t>
            </a:r>
          </a:p>
          <a:p>
            <a:pPr marL="1524000" lvl="2" indent="-609600">
              <a:lnSpc>
                <a:spcPct val="80000"/>
              </a:lnSpc>
            </a:pPr>
            <a:r>
              <a:rPr lang="en-US" altLang="zh-CN" sz="2400" dirty="0"/>
              <a:t>Geopolitical </a:t>
            </a:r>
            <a:r>
              <a:rPr lang="en-US" altLang="zh-CN" sz="2400" dirty="0" smtClean="0"/>
              <a:t>entity:</a:t>
            </a:r>
            <a:r>
              <a:rPr lang="en-US" sz="2400" dirty="0"/>
              <a:t> somewhat like location, but can be a government entity</a:t>
            </a:r>
            <a:endParaRPr lang="en-US" altLang="zh-CN" sz="2400" dirty="0"/>
          </a:p>
          <a:p>
            <a:pPr marL="1524000" lvl="2" indent="-609600">
              <a:lnSpc>
                <a:spcPct val="80000"/>
              </a:lnSpc>
            </a:pPr>
            <a:r>
              <a:rPr lang="en-US" altLang="zh-CN" sz="2400" dirty="0"/>
              <a:t>Vehicle</a:t>
            </a:r>
          </a:p>
          <a:p>
            <a:pPr marL="1524000" lvl="2" indent="-609600">
              <a:lnSpc>
                <a:spcPct val="80000"/>
              </a:lnSpc>
            </a:pPr>
            <a:r>
              <a:rPr lang="en-US" altLang="zh-CN" sz="2400" dirty="0"/>
              <a:t>Weapon</a:t>
            </a:r>
          </a:p>
          <a:p>
            <a:pPr marL="1524000" lvl="2" indent="-609600">
              <a:lnSpc>
                <a:spcPct val="80000"/>
              </a:lnSpc>
            </a:pPr>
            <a:r>
              <a:rPr lang="en-US" altLang="zh-CN" sz="2400" dirty="0"/>
              <a:t>Etc</a:t>
            </a:r>
            <a:r>
              <a:rPr lang="en-US" altLang="zh-CN" sz="2400" dirty="0" smtClean="0"/>
              <a:t>.</a:t>
            </a:r>
          </a:p>
          <a:p>
            <a:pPr marL="1524000" lvl="2" indent="-609600">
              <a:lnSpc>
                <a:spcPct val="80000"/>
              </a:lnSpc>
            </a:pPr>
            <a:endParaRPr lang="en-US" altLang="zh-CN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7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60400" indent="-660400" eaLnBrk="1" hangingPunct="1"/>
            <a:r>
              <a:rPr lang="en-US" altLang="zh-CN" sz="2400" smtClean="0"/>
              <a:t>Handcrafted systems</a:t>
            </a:r>
          </a:p>
          <a:p>
            <a:pPr marL="1035050" lvl="1" indent="-577850" eaLnBrk="1" hangingPunct="1"/>
            <a:r>
              <a:rPr lang="en-US" altLang="zh-CN" sz="2200" smtClean="0"/>
              <a:t>Knowledge (rule) based</a:t>
            </a:r>
          </a:p>
          <a:p>
            <a:pPr marL="1409700" lvl="2" indent="-495300" eaLnBrk="1" hangingPunct="1"/>
            <a:r>
              <a:rPr lang="en-US" altLang="zh-CN" sz="2100" smtClean="0"/>
              <a:t>Patterns</a:t>
            </a:r>
          </a:p>
          <a:p>
            <a:pPr marL="1409700" lvl="2" indent="-495300" eaLnBrk="1" hangingPunct="1"/>
            <a:r>
              <a:rPr lang="en-US" altLang="zh-CN" sz="2100" smtClean="0"/>
              <a:t>Gazetteers</a:t>
            </a:r>
          </a:p>
          <a:p>
            <a:pPr marL="660400" indent="-660400" eaLnBrk="1" hangingPunct="1"/>
            <a:r>
              <a:rPr lang="en-US" altLang="zh-CN" sz="2400" smtClean="0"/>
              <a:t>Automatic systems</a:t>
            </a:r>
          </a:p>
          <a:p>
            <a:pPr marL="1035050" lvl="1" indent="-577850" eaLnBrk="1" hangingPunct="1"/>
            <a:r>
              <a:rPr lang="en-US" altLang="zh-CN" sz="2200" smtClean="0"/>
              <a:t>Statistical</a:t>
            </a:r>
          </a:p>
          <a:p>
            <a:pPr marL="1035050" lvl="1" indent="-577850" eaLnBrk="1" hangingPunct="1"/>
            <a:r>
              <a:rPr lang="en-US" altLang="zh-CN" sz="2200" smtClean="0"/>
              <a:t>Machine learning</a:t>
            </a:r>
          </a:p>
          <a:p>
            <a:pPr marL="1035050" lvl="1" indent="-577850" eaLnBrk="1" hangingPunct="1"/>
            <a:r>
              <a:rPr lang="en-US" altLang="zh-CN" sz="2200" smtClean="0"/>
              <a:t>Unsupervised</a:t>
            </a:r>
          </a:p>
          <a:p>
            <a:pPr marL="1035050" lvl="1" indent="-577850" eaLnBrk="1" hangingPunct="1"/>
            <a:r>
              <a:rPr lang="en-US" altLang="zh-CN" sz="2200" smtClean="0"/>
              <a:t>Analyze: char type, POS, lexical info, dictionaries</a:t>
            </a:r>
          </a:p>
          <a:p>
            <a:pPr marL="660400" indent="-660400" eaLnBrk="1" hangingPunct="1"/>
            <a:r>
              <a:rPr lang="en-US" altLang="zh-CN" sz="2400" smtClean="0"/>
              <a:t>Hybrid systems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altLang="zh-CN" dirty="0" smtClean="0"/>
              <a:t>Name Tagging</a:t>
            </a:r>
            <a:endParaRPr lang="en-US" altLang="zh-C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12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8418" name="Text Box 2"/>
          <p:cNvSpPr txBox="1">
            <a:spLocks noChangeArrowheads="1"/>
          </p:cNvSpPr>
          <p:nvPr/>
        </p:nvSpPr>
        <p:spPr bwMode="auto">
          <a:xfrm>
            <a:off x="818804" y="6047580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400">
                <a:solidFill>
                  <a:srgbClr val="292934"/>
                </a:solidFill>
                <a:latin typeface="Arial"/>
                <a:ea typeface="宋体" pitchFamily="2" charset="-122"/>
                <a:cs typeface="Times New Roman" pitchFamily="18" charset="0"/>
              </a:rPr>
              <a:t>George</a:t>
            </a:r>
          </a:p>
        </p:txBody>
      </p:sp>
      <p:sp>
        <p:nvSpPr>
          <p:cNvPr id="2748419" name="Text Box 3"/>
          <p:cNvSpPr txBox="1">
            <a:spLocks noChangeArrowheads="1"/>
          </p:cNvSpPr>
          <p:nvPr/>
        </p:nvSpPr>
        <p:spPr bwMode="auto">
          <a:xfrm>
            <a:off x="2647604" y="6047580"/>
            <a:ext cx="68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400">
                <a:solidFill>
                  <a:srgbClr val="292934"/>
                </a:solidFill>
                <a:latin typeface="Arial"/>
                <a:ea typeface="宋体" pitchFamily="2" charset="-122"/>
                <a:cs typeface="Times New Roman" pitchFamily="18" charset="0"/>
              </a:rPr>
              <a:t>W.</a:t>
            </a:r>
          </a:p>
        </p:txBody>
      </p:sp>
      <p:sp>
        <p:nvSpPr>
          <p:cNvPr id="2748420" name="Text Box 4"/>
          <p:cNvSpPr txBox="1">
            <a:spLocks noChangeArrowheads="1"/>
          </p:cNvSpPr>
          <p:nvPr/>
        </p:nvSpPr>
        <p:spPr bwMode="auto">
          <a:xfrm>
            <a:off x="4019204" y="6084093"/>
            <a:ext cx="990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400">
                <a:solidFill>
                  <a:srgbClr val="292934"/>
                </a:solidFill>
                <a:latin typeface="Arial"/>
                <a:ea typeface="宋体" pitchFamily="2" charset="-122"/>
                <a:cs typeface="Times New Roman" pitchFamily="18" charset="0"/>
              </a:rPr>
              <a:t>Bush</a:t>
            </a:r>
          </a:p>
        </p:txBody>
      </p:sp>
      <p:sp>
        <p:nvSpPr>
          <p:cNvPr id="2748421" name="Text Box 5"/>
          <p:cNvSpPr txBox="1">
            <a:spLocks noChangeArrowheads="1"/>
          </p:cNvSpPr>
          <p:nvPr/>
        </p:nvSpPr>
        <p:spPr bwMode="auto">
          <a:xfrm>
            <a:off x="5238404" y="6084093"/>
            <a:ext cx="167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400">
                <a:solidFill>
                  <a:srgbClr val="292934"/>
                </a:solidFill>
                <a:latin typeface="Arial"/>
                <a:ea typeface="宋体" pitchFamily="2" charset="-122"/>
                <a:cs typeface="Times New Roman" pitchFamily="18" charset="0"/>
              </a:rPr>
              <a:t>discussed</a:t>
            </a:r>
          </a:p>
        </p:txBody>
      </p:sp>
      <p:sp>
        <p:nvSpPr>
          <p:cNvPr id="2748422" name="Text Box 6"/>
          <p:cNvSpPr txBox="1">
            <a:spLocks noChangeArrowheads="1"/>
          </p:cNvSpPr>
          <p:nvPr/>
        </p:nvSpPr>
        <p:spPr bwMode="auto">
          <a:xfrm>
            <a:off x="7143404" y="6084093"/>
            <a:ext cx="91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400">
                <a:solidFill>
                  <a:srgbClr val="292934"/>
                </a:solidFill>
                <a:latin typeface="Arial"/>
                <a:ea typeface="宋体" pitchFamily="2" charset="-122"/>
                <a:cs typeface="Times New Roman" pitchFamily="18" charset="0"/>
              </a:rPr>
              <a:t>Iraq</a:t>
            </a:r>
          </a:p>
        </p:txBody>
      </p:sp>
      <p:sp>
        <p:nvSpPr>
          <p:cNvPr id="2748423" name="Oval 7"/>
          <p:cNvSpPr>
            <a:spLocks noChangeArrowheads="1"/>
          </p:cNvSpPr>
          <p:nvPr/>
        </p:nvSpPr>
        <p:spPr bwMode="auto">
          <a:xfrm>
            <a:off x="6991004" y="5056980"/>
            <a:ext cx="12192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>
                <a:solidFill>
                  <a:srgbClr val="292934"/>
                </a:solidFill>
                <a:latin typeface="Arial"/>
                <a:ea typeface="宋体" pitchFamily="2" charset="-122"/>
                <a:cs typeface="Times New Roman" pitchFamily="18" charset="0"/>
              </a:rPr>
              <a:t>B-GPE</a:t>
            </a:r>
          </a:p>
        </p:txBody>
      </p:sp>
      <p:sp>
        <p:nvSpPr>
          <p:cNvPr id="2748424" name="Oval 8"/>
          <p:cNvSpPr>
            <a:spLocks noChangeArrowheads="1"/>
          </p:cNvSpPr>
          <p:nvPr/>
        </p:nvSpPr>
        <p:spPr bwMode="auto">
          <a:xfrm>
            <a:off x="5771804" y="505698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>
                <a:solidFill>
                  <a:srgbClr val="292934"/>
                </a:solidFill>
                <a:latin typeface="Arial"/>
                <a:ea typeface="宋体" pitchFamily="2" charset="-122"/>
                <a:cs typeface="Times New Roman" pitchFamily="18" charset="0"/>
              </a:rPr>
              <a:t>O</a:t>
            </a:r>
          </a:p>
        </p:txBody>
      </p:sp>
      <p:sp>
        <p:nvSpPr>
          <p:cNvPr id="2748425" name="Oval 9"/>
          <p:cNvSpPr>
            <a:spLocks noChangeArrowheads="1"/>
          </p:cNvSpPr>
          <p:nvPr/>
        </p:nvSpPr>
        <p:spPr bwMode="auto">
          <a:xfrm>
            <a:off x="818804" y="5066505"/>
            <a:ext cx="12954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>
                <a:solidFill>
                  <a:srgbClr val="292934"/>
                </a:solidFill>
                <a:latin typeface="Arial"/>
                <a:ea typeface="宋体" pitchFamily="2" charset="-122"/>
                <a:cs typeface="Times New Roman" pitchFamily="18" charset="0"/>
              </a:rPr>
              <a:t>B-PER</a:t>
            </a:r>
          </a:p>
        </p:txBody>
      </p:sp>
      <p:sp>
        <p:nvSpPr>
          <p:cNvPr id="2748426" name="Oval 10"/>
          <p:cNvSpPr>
            <a:spLocks noChangeArrowheads="1"/>
          </p:cNvSpPr>
          <p:nvPr/>
        </p:nvSpPr>
        <p:spPr bwMode="auto">
          <a:xfrm>
            <a:off x="2342804" y="5056980"/>
            <a:ext cx="12954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>
                <a:solidFill>
                  <a:srgbClr val="292934"/>
                </a:solidFill>
                <a:latin typeface="Arial"/>
                <a:ea typeface="宋体" pitchFamily="2" charset="-122"/>
                <a:cs typeface="Times New Roman" pitchFamily="18" charset="0"/>
              </a:rPr>
              <a:t>I-PER</a:t>
            </a:r>
          </a:p>
        </p:txBody>
      </p:sp>
      <p:sp>
        <p:nvSpPr>
          <p:cNvPr id="2748427" name="Oval 11"/>
          <p:cNvSpPr>
            <a:spLocks noChangeArrowheads="1"/>
          </p:cNvSpPr>
          <p:nvPr/>
        </p:nvSpPr>
        <p:spPr bwMode="auto">
          <a:xfrm>
            <a:off x="3866804" y="5056980"/>
            <a:ext cx="12954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rgbClr val="292934"/>
                </a:solidFill>
                <a:latin typeface="Arial"/>
                <a:ea typeface="宋体" pitchFamily="2" charset="-122"/>
                <a:cs typeface="Times New Roman" pitchFamily="18" charset="0"/>
              </a:rPr>
              <a:t>I-PER</a:t>
            </a:r>
          </a:p>
        </p:txBody>
      </p:sp>
      <p:cxnSp>
        <p:nvCxnSpPr>
          <p:cNvPr id="2748428" name="AutoShape 12"/>
          <p:cNvCxnSpPr>
            <a:cxnSpLocks noChangeShapeType="1"/>
            <a:stCxn id="2748425" idx="4"/>
            <a:endCxn id="2748418" idx="0"/>
          </p:cNvCxnSpPr>
          <p:nvPr/>
        </p:nvCxnSpPr>
        <p:spPr bwMode="auto">
          <a:xfrm>
            <a:off x="1466504" y="5676105"/>
            <a:ext cx="0" cy="3714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48429" name="AutoShape 13"/>
          <p:cNvCxnSpPr>
            <a:cxnSpLocks noChangeShapeType="1"/>
            <a:stCxn id="2748426" idx="4"/>
            <a:endCxn id="2748419" idx="0"/>
          </p:cNvCxnSpPr>
          <p:nvPr/>
        </p:nvCxnSpPr>
        <p:spPr bwMode="auto">
          <a:xfrm>
            <a:off x="2990504" y="5666580"/>
            <a:ext cx="0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48430" name="AutoShape 14"/>
          <p:cNvCxnSpPr>
            <a:cxnSpLocks noChangeShapeType="1"/>
            <a:stCxn id="2748427" idx="4"/>
            <a:endCxn id="2748420" idx="0"/>
          </p:cNvCxnSpPr>
          <p:nvPr/>
        </p:nvCxnSpPr>
        <p:spPr bwMode="auto">
          <a:xfrm>
            <a:off x="4514504" y="5666580"/>
            <a:ext cx="0" cy="4175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48431" name="AutoShape 15"/>
          <p:cNvCxnSpPr>
            <a:cxnSpLocks noChangeShapeType="1"/>
            <a:stCxn id="2748424" idx="4"/>
            <a:endCxn id="2748421" idx="0"/>
          </p:cNvCxnSpPr>
          <p:nvPr/>
        </p:nvCxnSpPr>
        <p:spPr bwMode="auto">
          <a:xfrm>
            <a:off x="6076604" y="5666580"/>
            <a:ext cx="0" cy="4175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48432" name="AutoShape 16"/>
          <p:cNvCxnSpPr>
            <a:cxnSpLocks noChangeShapeType="1"/>
            <a:stCxn id="2748423" idx="4"/>
            <a:endCxn id="2748422" idx="0"/>
          </p:cNvCxnSpPr>
          <p:nvPr/>
        </p:nvCxnSpPr>
        <p:spPr bwMode="auto">
          <a:xfrm>
            <a:off x="7600604" y="5666580"/>
            <a:ext cx="0" cy="4175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48433" name="Text Box 17"/>
          <p:cNvSpPr txBox="1">
            <a:spLocks noChangeArrowheads="1"/>
          </p:cNvSpPr>
          <p:nvPr/>
        </p:nvSpPr>
        <p:spPr bwMode="auto">
          <a:xfrm>
            <a:off x="609600" y="3030917"/>
            <a:ext cx="8072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rgbClr val="4D4D4D"/>
                </a:solidFill>
                <a:latin typeface="Verdana" pitchFamily="34" charset="0"/>
                <a:ea typeface="宋体" pitchFamily="2" charset="-122"/>
                <a:cs typeface="Times New Roman" pitchFamily="18" charset="0"/>
              </a:rPr>
              <a:t>&lt;</a:t>
            </a:r>
            <a:r>
              <a:rPr lang="en-US" altLang="zh-CN" sz="2000" dirty="0">
                <a:latin typeface="Verdana" pitchFamily="34" charset="0"/>
                <a:ea typeface="宋体" pitchFamily="2" charset="-122"/>
                <a:cs typeface="Times New Roman" pitchFamily="18" charset="0"/>
              </a:rPr>
              <a:t>PER&gt;</a:t>
            </a:r>
            <a:r>
              <a:rPr lang="en-US" altLang="zh-CN" sz="2000" dirty="0">
                <a:solidFill>
                  <a:srgbClr val="FF0000"/>
                </a:solidFill>
                <a:latin typeface="Verdana" pitchFamily="34" charset="0"/>
                <a:ea typeface="宋体" pitchFamily="2" charset="-122"/>
                <a:cs typeface="Times New Roman" pitchFamily="18" charset="0"/>
              </a:rPr>
              <a:t>George W. Bush</a:t>
            </a:r>
            <a:r>
              <a:rPr lang="en-US" altLang="zh-CN" sz="2000" dirty="0">
                <a:solidFill>
                  <a:srgbClr val="4D4D4D"/>
                </a:solidFill>
                <a:latin typeface="Verdana" pitchFamily="34" charset="0"/>
                <a:ea typeface="宋体" pitchFamily="2" charset="-122"/>
                <a:cs typeface="Times New Roman" pitchFamily="18" charset="0"/>
              </a:rPr>
              <a:t>&lt;/PER&gt;</a:t>
            </a:r>
            <a:r>
              <a:rPr lang="en-US" altLang="zh-CN" sz="2000" dirty="0">
                <a:solidFill>
                  <a:srgbClr val="292934"/>
                </a:solidFill>
                <a:latin typeface="Verdana" pitchFamily="34" charset="0"/>
                <a:ea typeface="宋体" pitchFamily="2" charset="-122"/>
                <a:cs typeface="Times New Roman" pitchFamily="18" charset="0"/>
              </a:rPr>
              <a:t> discussed </a:t>
            </a:r>
            <a:r>
              <a:rPr lang="en-US" altLang="zh-CN" sz="2000" dirty="0">
                <a:solidFill>
                  <a:srgbClr val="4D4D4D"/>
                </a:solidFill>
                <a:latin typeface="Verdana" pitchFamily="34" charset="0"/>
                <a:ea typeface="宋体" pitchFamily="2" charset="-122"/>
                <a:cs typeface="Times New Roman" pitchFamily="18" charset="0"/>
              </a:rPr>
              <a:t>&lt;GPE&gt;</a:t>
            </a:r>
            <a:r>
              <a:rPr lang="en-US" altLang="zh-CN" sz="2000" dirty="0">
                <a:solidFill>
                  <a:srgbClr val="FF0000"/>
                </a:solidFill>
                <a:latin typeface="Verdana" pitchFamily="34" charset="0"/>
                <a:ea typeface="宋体" pitchFamily="2" charset="-122"/>
                <a:cs typeface="Times New Roman" pitchFamily="18" charset="0"/>
              </a:rPr>
              <a:t>Iraq</a:t>
            </a:r>
            <a:r>
              <a:rPr lang="en-US" altLang="zh-CN" sz="2000" dirty="0">
                <a:solidFill>
                  <a:srgbClr val="4D4D4D"/>
                </a:solidFill>
                <a:latin typeface="Verdana" pitchFamily="34" charset="0"/>
                <a:ea typeface="宋体" pitchFamily="2" charset="-122"/>
                <a:cs typeface="Times New Roman" pitchFamily="18" charset="0"/>
              </a:rPr>
              <a:t>&lt;/GPE&gt;</a:t>
            </a:r>
          </a:p>
        </p:txBody>
      </p:sp>
      <p:sp>
        <p:nvSpPr>
          <p:cNvPr id="2748434" name="Rectangle 18"/>
          <p:cNvSpPr>
            <a:spLocks noGrp="1" noChangeArrowheads="1"/>
          </p:cNvSpPr>
          <p:nvPr>
            <p:ph type="title"/>
          </p:nvPr>
        </p:nvSpPr>
        <p:spPr>
          <a:xfrm>
            <a:off x="0" y="-33337"/>
            <a:ext cx="9144000" cy="947737"/>
          </a:xfrm>
          <a:noFill/>
          <a:ln/>
        </p:spPr>
        <p:txBody>
          <a:bodyPr/>
          <a:lstStyle/>
          <a:p>
            <a:r>
              <a:rPr lang="en-US" altLang="zh-CN" sz="3800" dirty="0">
                <a:ea typeface="宋体" pitchFamily="2" charset="-122"/>
              </a:rPr>
              <a:t>Name Tagging: Task</a:t>
            </a:r>
          </a:p>
        </p:txBody>
      </p:sp>
      <p:sp>
        <p:nvSpPr>
          <p:cNvPr id="2748435" name="Rectangle 19"/>
          <p:cNvSpPr>
            <a:spLocks noChangeArrowheads="1"/>
          </p:cNvSpPr>
          <p:nvPr/>
        </p:nvSpPr>
        <p:spPr bwMode="auto">
          <a:xfrm>
            <a:off x="304800" y="818355"/>
            <a:ext cx="8229600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65000"/>
              <a:buFont typeface="Wingdings" pitchFamily="2" charset="2"/>
              <a:buChar char="n"/>
            </a:pPr>
            <a:r>
              <a:rPr lang="en-US" altLang="zh-CN" sz="2000" dirty="0">
                <a:solidFill>
                  <a:srgbClr val="292934"/>
                </a:solidFill>
                <a:latin typeface="+mj-lt"/>
                <a:ea typeface="宋体" pitchFamily="2" charset="-122"/>
              </a:rPr>
              <a:t>Person (PER): named person or family</a:t>
            </a:r>
            <a:endParaRPr lang="en-US" altLang="zh-CN" sz="900" dirty="0">
              <a:solidFill>
                <a:srgbClr val="292934"/>
              </a:solidFill>
              <a:latin typeface="+mj-lt"/>
              <a:ea typeface="宋体" pitchFamily="2" charset="-122"/>
            </a:endParaRPr>
          </a:p>
          <a:p>
            <a:pPr marL="342900" indent="-342900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65000"/>
              <a:buFont typeface="Wingdings" pitchFamily="2" charset="2"/>
              <a:buChar char="n"/>
            </a:pPr>
            <a:r>
              <a:rPr lang="en-US" altLang="zh-CN" sz="2000" dirty="0">
                <a:solidFill>
                  <a:srgbClr val="292934"/>
                </a:solidFill>
                <a:latin typeface="+mj-lt"/>
                <a:ea typeface="宋体" pitchFamily="2" charset="-122"/>
              </a:rPr>
              <a:t>Organization (ORG): named corporate, governmental, or other organizational entity</a:t>
            </a:r>
            <a:endParaRPr lang="en-US" altLang="zh-CN" sz="900" dirty="0">
              <a:solidFill>
                <a:srgbClr val="292934"/>
              </a:solidFill>
              <a:latin typeface="+mj-lt"/>
              <a:ea typeface="宋体" pitchFamily="2" charset="-122"/>
            </a:endParaRPr>
          </a:p>
          <a:p>
            <a:pPr marL="342900" indent="-342900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65000"/>
              <a:buFont typeface="Wingdings" pitchFamily="2" charset="2"/>
              <a:buChar char="n"/>
            </a:pPr>
            <a:r>
              <a:rPr lang="en-US" altLang="zh-CN" sz="2000" dirty="0">
                <a:solidFill>
                  <a:srgbClr val="292934"/>
                </a:solidFill>
                <a:latin typeface="+mj-lt"/>
                <a:ea typeface="宋体" pitchFamily="2" charset="-122"/>
              </a:rPr>
              <a:t>Geo-political entity (GPE): name of politically or geographically defined location (cities, provinces, countries, international regions, bodies of water, mountains, etc.)</a:t>
            </a:r>
          </a:p>
          <a:p>
            <a:pPr marL="342900" indent="-342900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65000"/>
              <a:buFont typeface="Wingdings" pitchFamily="2" charset="2"/>
              <a:buChar char="n"/>
            </a:pPr>
            <a:endParaRPr lang="en-US" altLang="zh-CN" sz="2000" dirty="0">
              <a:solidFill>
                <a:srgbClr val="292934"/>
              </a:solidFill>
              <a:latin typeface="+mj-lt"/>
              <a:ea typeface="宋体" pitchFamily="2" charset="-122"/>
            </a:endParaRPr>
          </a:p>
          <a:p>
            <a:pPr marL="342900" indent="-342900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65000"/>
              <a:buFont typeface="Wingdings" pitchFamily="2" charset="2"/>
              <a:buChar char="n"/>
            </a:pPr>
            <a:endParaRPr lang="en-US" altLang="zh-CN" sz="2000" dirty="0">
              <a:solidFill>
                <a:srgbClr val="292934"/>
              </a:solidFill>
              <a:latin typeface="+mj-lt"/>
              <a:ea typeface="宋体" pitchFamily="2" charset="-122"/>
            </a:endParaRPr>
          </a:p>
          <a:p>
            <a:pPr marL="342900" indent="-342900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65000"/>
              <a:buFont typeface="Wingdings" pitchFamily="2" charset="2"/>
              <a:buChar char="n"/>
            </a:pPr>
            <a:endParaRPr lang="en-US" altLang="zh-CN" sz="2000" dirty="0" smtClean="0">
              <a:solidFill>
                <a:srgbClr val="292934"/>
              </a:solidFill>
              <a:latin typeface="+mj-lt"/>
              <a:ea typeface="宋体" pitchFamily="2" charset="-122"/>
            </a:endParaRPr>
          </a:p>
          <a:p>
            <a:pPr marL="342900" indent="-342900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65000"/>
              <a:buFont typeface="Wingdings" pitchFamily="2" charset="2"/>
              <a:buChar char="n"/>
            </a:pPr>
            <a:endParaRPr lang="en-US" altLang="zh-CN" sz="2000" dirty="0">
              <a:solidFill>
                <a:srgbClr val="292934"/>
              </a:solidFill>
              <a:latin typeface="+mj-lt"/>
              <a:ea typeface="宋体" pitchFamily="2" charset="-122"/>
            </a:endParaRPr>
          </a:p>
          <a:p>
            <a:pPr marL="342900" indent="-342900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65000"/>
              <a:buFont typeface="Wingdings" pitchFamily="2" charset="2"/>
              <a:buChar char="n"/>
            </a:pPr>
            <a:r>
              <a:rPr lang="en-US" altLang="zh-CN" sz="2000" dirty="0" smtClean="0">
                <a:solidFill>
                  <a:srgbClr val="292934"/>
                </a:solidFill>
                <a:latin typeface="+mj-lt"/>
                <a:ea typeface="宋体" pitchFamily="2" charset="-122"/>
              </a:rPr>
              <a:t>Convert </a:t>
            </a:r>
            <a:r>
              <a:rPr lang="en-US" altLang="zh-CN" sz="2000" dirty="0">
                <a:solidFill>
                  <a:srgbClr val="292934"/>
                </a:solidFill>
                <a:latin typeface="+mj-lt"/>
                <a:ea typeface="宋体" pitchFamily="2" charset="-122"/>
              </a:rPr>
              <a:t>it into a sequence labeling problem – “BIO” tagging: </a:t>
            </a:r>
          </a:p>
          <a:p>
            <a:pPr marL="669925" lvl="1" indent="-325438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AD8F67"/>
              </a:buClr>
              <a:buSzPct val="60000"/>
              <a:buFont typeface="Wingdings" pitchFamily="2" charset="2"/>
              <a:buNone/>
            </a:pPr>
            <a:endParaRPr lang="en-US" altLang="zh-CN" b="1" dirty="0">
              <a:solidFill>
                <a:srgbClr val="292934"/>
              </a:solidFill>
              <a:latin typeface="+mj-lt"/>
              <a:ea typeface="宋体" pitchFamily="2" charset="-122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35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4800" y="1139825"/>
            <a:ext cx="8305800" cy="5413375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altLang="zh-CN" sz="2400" dirty="0">
                <a:solidFill>
                  <a:srgbClr val="0000FF"/>
                </a:solidFill>
                <a:ea typeface="宋体" pitchFamily="2" charset="-122"/>
              </a:rPr>
              <a:t>N-gram</a:t>
            </a:r>
            <a:r>
              <a:rPr lang="en-US" altLang="zh-CN" sz="2400" dirty="0">
                <a:ea typeface="宋体" pitchFamily="2" charset="-122"/>
              </a:rPr>
              <a:t>: Unigram, bigram and trigram token sequences in the context window of the current token</a:t>
            </a:r>
          </a:p>
          <a:p>
            <a:pPr>
              <a:lnSpc>
                <a:spcPct val="80000"/>
              </a:lnSpc>
            </a:pPr>
            <a:r>
              <a:rPr lang="en-US" altLang="zh-CN" sz="2400" dirty="0">
                <a:solidFill>
                  <a:srgbClr val="0000FF"/>
                </a:solidFill>
                <a:ea typeface="宋体" pitchFamily="2" charset="-122"/>
              </a:rPr>
              <a:t>Part-of-Speech</a:t>
            </a:r>
            <a:r>
              <a:rPr lang="en-US" altLang="zh-CN" sz="2400" dirty="0">
                <a:ea typeface="宋体" pitchFamily="2" charset="-122"/>
              </a:rPr>
              <a:t>: POS tags of the context words</a:t>
            </a:r>
          </a:p>
          <a:p>
            <a:pPr>
              <a:lnSpc>
                <a:spcPct val="80000"/>
              </a:lnSpc>
            </a:pPr>
            <a:r>
              <a:rPr lang="en-US" altLang="zh-CN" sz="2400" dirty="0">
                <a:solidFill>
                  <a:srgbClr val="0000FF"/>
                </a:solidFill>
                <a:ea typeface="宋体" pitchFamily="2" charset="-122"/>
              </a:rPr>
              <a:t>Gazetteers</a:t>
            </a:r>
            <a:r>
              <a:rPr lang="en-US" altLang="zh-CN" sz="2400" dirty="0">
                <a:ea typeface="宋体" pitchFamily="2" charset="-122"/>
              </a:rPr>
              <a:t>: person names, organizations, countries and cities, titles, idioms, etc.</a:t>
            </a:r>
          </a:p>
          <a:p>
            <a:pPr>
              <a:lnSpc>
                <a:spcPct val="80000"/>
              </a:lnSpc>
            </a:pPr>
            <a:r>
              <a:rPr lang="en-US" altLang="zh-CN" sz="2400" dirty="0">
                <a:solidFill>
                  <a:srgbClr val="0000FF"/>
                </a:solidFill>
                <a:ea typeface="宋体" pitchFamily="2" charset="-122"/>
              </a:rPr>
              <a:t>Word clusters</a:t>
            </a:r>
            <a:r>
              <a:rPr lang="en-US" altLang="zh-CN" sz="2400" dirty="0">
                <a:ea typeface="宋体" pitchFamily="2" charset="-122"/>
              </a:rPr>
              <a:t>: to reduce </a:t>
            </a:r>
            <a:r>
              <a:rPr lang="en-US" altLang="zh-CN" sz="2400" dirty="0" err="1">
                <a:ea typeface="宋体" pitchFamily="2" charset="-122"/>
              </a:rPr>
              <a:t>sparsity</a:t>
            </a:r>
            <a:r>
              <a:rPr lang="en-US" altLang="zh-CN" sz="2400" dirty="0">
                <a:ea typeface="宋体" pitchFamily="2" charset="-122"/>
              </a:rPr>
              <a:t>, using word clusters such as Brown clusters (Brown et al., 1992)</a:t>
            </a:r>
          </a:p>
          <a:p>
            <a:pPr>
              <a:lnSpc>
                <a:spcPct val="80000"/>
              </a:lnSpc>
            </a:pPr>
            <a:r>
              <a:rPr lang="en-US" altLang="zh-CN" sz="2400" dirty="0">
                <a:solidFill>
                  <a:srgbClr val="0000FF"/>
                </a:solidFill>
                <a:ea typeface="宋体" pitchFamily="2" charset="-122"/>
              </a:rPr>
              <a:t>Case and Shape</a:t>
            </a:r>
            <a:r>
              <a:rPr lang="en-US" altLang="zh-CN" sz="2400" dirty="0">
                <a:ea typeface="宋体" pitchFamily="2" charset="-122"/>
              </a:rPr>
              <a:t>: Capitalization and morphology analysis based features</a:t>
            </a:r>
          </a:p>
          <a:p>
            <a:pPr>
              <a:lnSpc>
                <a:spcPct val="80000"/>
              </a:lnSpc>
            </a:pPr>
            <a:r>
              <a:rPr lang="en-US" altLang="zh-CN" sz="2400" dirty="0">
                <a:solidFill>
                  <a:srgbClr val="0000FF"/>
                </a:solidFill>
                <a:ea typeface="宋体" pitchFamily="2" charset="-122"/>
              </a:rPr>
              <a:t>Chunking</a:t>
            </a:r>
            <a:r>
              <a:rPr lang="en-US" altLang="zh-CN" sz="2400" dirty="0">
                <a:ea typeface="宋体" pitchFamily="2" charset="-122"/>
              </a:rPr>
              <a:t>: NP and VP Chunking tags</a:t>
            </a:r>
          </a:p>
          <a:p>
            <a:pPr>
              <a:lnSpc>
                <a:spcPct val="80000"/>
              </a:lnSpc>
            </a:pPr>
            <a:r>
              <a:rPr lang="en-US" altLang="zh-CN" sz="2400" dirty="0">
                <a:solidFill>
                  <a:srgbClr val="0000FF"/>
                </a:solidFill>
                <a:ea typeface="宋体" pitchFamily="2" charset="-122"/>
              </a:rPr>
              <a:t>Global feature</a:t>
            </a:r>
            <a:r>
              <a:rPr lang="en-US" altLang="zh-CN" sz="2400" dirty="0">
                <a:ea typeface="宋体" pitchFamily="2" charset="-122"/>
              </a:rPr>
              <a:t>: Sentence level and document level features. For example, whether the token is in the first sentence of a document</a:t>
            </a:r>
          </a:p>
          <a:p>
            <a:pPr>
              <a:lnSpc>
                <a:spcPct val="80000"/>
              </a:lnSpc>
            </a:pPr>
            <a:r>
              <a:rPr lang="en-US" altLang="zh-CN" sz="2400" dirty="0">
                <a:solidFill>
                  <a:srgbClr val="0000FF"/>
                </a:solidFill>
                <a:ea typeface="宋体" pitchFamily="2" charset="-122"/>
              </a:rPr>
              <a:t>Conjunction</a:t>
            </a:r>
            <a:r>
              <a:rPr lang="en-US" altLang="zh-CN" sz="2400" dirty="0">
                <a:ea typeface="宋体" pitchFamily="2" charset="-122"/>
              </a:rPr>
              <a:t>: Conjunctions of various features</a:t>
            </a:r>
          </a:p>
          <a:p>
            <a:pPr>
              <a:lnSpc>
                <a:spcPct val="80000"/>
              </a:lnSpc>
            </a:pPr>
            <a:endParaRPr lang="en-US" altLang="zh-CN" sz="2400" dirty="0">
              <a:ea typeface="宋体" pitchFamily="2" charset="-122"/>
            </a:endParaRPr>
          </a:p>
        </p:txBody>
      </p:sp>
      <p:sp>
        <p:nvSpPr>
          <p:cNvPr id="2764803" name="Rectangle 3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8229600" cy="1139825"/>
          </a:xfrm>
          <a:noFill/>
          <a:ln/>
        </p:spPr>
        <p:txBody>
          <a:bodyPr/>
          <a:lstStyle/>
          <a:p>
            <a:r>
              <a:rPr lang="en-US" altLang="zh-CN" sz="3800" dirty="0">
                <a:ea typeface="宋体" pitchFamily="2" charset="-122"/>
              </a:rPr>
              <a:t>Typical Name Tagging Features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67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/>
          <p:cNvSpPr/>
          <p:nvPr/>
        </p:nvSpPr>
        <p:spPr>
          <a:xfrm>
            <a:off x="1295400" y="4412086"/>
            <a:ext cx="3638639" cy="397082"/>
          </a:xfrm>
          <a:prstGeom prst="round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088090" y="5731082"/>
            <a:ext cx="684080" cy="241583"/>
          </a:xfrm>
          <a:prstGeom prst="roundRect">
            <a:avLst>
              <a:gd name="adj" fmla="val 3354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Deep Neural Networks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210122" y="5763346"/>
            <a:ext cx="181691" cy="18169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476739" y="5761027"/>
            <a:ext cx="181691" cy="18169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610370" y="4496622"/>
            <a:ext cx="1207746" cy="241583"/>
          </a:xfrm>
          <a:prstGeom prst="roundRect">
            <a:avLst>
              <a:gd name="adj" fmla="val 3354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979916" y="4528886"/>
            <a:ext cx="181691" cy="181691"/>
          </a:xfrm>
          <a:prstGeom prst="ellipse">
            <a:avLst/>
          </a:prstGeom>
          <a:pattFill prst="dkUpDiag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246533" y="4519782"/>
            <a:ext cx="181691" cy="181691"/>
          </a:xfrm>
          <a:prstGeom prst="ellipse">
            <a:avLst/>
          </a:prstGeom>
          <a:pattFill prst="dkUpDiag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512486" y="4527246"/>
            <a:ext cx="181691" cy="181691"/>
          </a:xfrm>
          <a:prstGeom prst="ellipse">
            <a:avLst/>
          </a:prstGeom>
          <a:pattFill prst="dkUpDiag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427793" y="5203195"/>
            <a:ext cx="914400" cy="381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charset="0"/>
                <a:ea typeface="Times New Roman" charset="0"/>
                <a:cs typeface="Times New Roman" charset="0"/>
              </a:rPr>
              <a:t>Left LSTM</a:t>
            </a:r>
            <a:endParaRPr lang="en-US" sz="1100" dirty="0">
              <a:solidFill>
                <a:prstClr val="black">
                  <a:lumMod val="65000"/>
                  <a:lumOff val="35000"/>
                </a:prst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524715" y="5197682"/>
            <a:ext cx="914400" cy="381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charset="0"/>
                <a:ea typeface="Times New Roman" charset="0"/>
                <a:cs typeface="Times New Roman" charset="0"/>
              </a:rPr>
              <a:t>Right LSTM</a:t>
            </a:r>
            <a:endParaRPr lang="en-US" sz="1100" dirty="0">
              <a:solidFill>
                <a:prstClr val="black">
                  <a:lumMod val="65000"/>
                  <a:lumOff val="35000"/>
                </a:prst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921059" y="3902282"/>
            <a:ext cx="914400" cy="381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charset="0"/>
                <a:ea typeface="Times New Roman" charset="0"/>
                <a:cs typeface="Times New Roman" charset="0"/>
              </a:rPr>
              <a:t>Left LSTM</a:t>
            </a:r>
            <a:endParaRPr lang="en-US" sz="1100" dirty="0">
              <a:solidFill>
                <a:prstClr val="black">
                  <a:lumMod val="65000"/>
                  <a:lumOff val="35000"/>
                </a:prst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422978" y="3902282"/>
            <a:ext cx="914400" cy="381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charset="0"/>
                <a:ea typeface="Times New Roman" charset="0"/>
                <a:cs typeface="Times New Roman" charset="0"/>
              </a:rPr>
              <a:t>Right LSTM</a:t>
            </a:r>
            <a:endParaRPr lang="en-US" sz="1100" dirty="0">
              <a:solidFill>
                <a:prstClr val="black">
                  <a:lumMod val="65000"/>
                  <a:lumOff val="35000"/>
                </a:prst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752600" y="3444313"/>
            <a:ext cx="1251318" cy="241583"/>
          </a:xfrm>
          <a:prstGeom prst="roundRect">
            <a:avLst>
              <a:gd name="adj" fmla="val 3354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1874632" y="3476577"/>
            <a:ext cx="181691" cy="18169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2141249" y="3474258"/>
            <a:ext cx="181691" cy="181691"/>
          </a:xfrm>
          <a:prstGeom prst="ellipse">
            <a:avLst/>
          </a:prstGeom>
          <a:pattFill prst="dk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2407203" y="3477564"/>
            <a:ext cx="181691" cy="18169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3713962" y="4528886"/>
            <a:ext cx="181691" cy="181691"/>
          </a:xfrm>
          <a:prstGeom prst="ellipse">
            <a:avLst/>
          </a:prstGeom>
          <a:pattFill prst="dkUpDiag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1400570" y="4495800"/>
            <a:ext cx="958990" cy="241583"/>
          </a:xfrm>
          <a:prstGeom prst="roundRect">
            <a:avLst>
              <a:gd name="adj" fmla="val 3354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1522603" y="4528064"/>
            <a:ext cx="181691" cy="18169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1796175" y="4525745"/>
            <a:ext cx="181691" cy="18169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5607413" y="4492577"/>
            <a:ext cx="1207746" cy="241583"/>
          </a:xfrm>
          <a:prstGeom prst="roundRect">
            <a:avLst>
              <a:gd name="adj" fmla="val 33543"/>
            </a:avLst>
          </a:prstGeom>
          <a:solidFill>
            <a:schemeClr val="bg1">
              <a:lumMod val="85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45" name="Oval 44"/>
          <p:cNvSpPr/>
          <p:nvPr/>
        </p:nvSpPr>
        <p:spPr>
          <a:xfrm>
            <a:off x="5976959" y="4524841"/>
            <a:ext cx="181691" cy="181691"/>
          </a:xfrm>
          <a:prstGeom prst="ellipse">
            <a:avLst/>
          </a:prstGeom>
          <a:pattFill prst="pct20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6242913" y="4523201"/>
            <a:ext cx="181691" cy="181691"/>
          </a:xfrm>
          <a:prstGeom prst="ellipse">
            <a:avLst/>
          </a:prstGeom>
          <a:pattFill prst="pct20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6509529" y="4523201"/>
            <a:ext cx="181691" cy="181691"/>
          </a:xfrm>
          <a:prstGeom prst="ellipse">
            <a:avLst/>
          </a:prstGeom>
          <a:pattFill prst="pct20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5711005" y="4524841"/>
            <a:ext cx="181691" cy="181691"/>
          </a:xfrm>
          <a:prstGeom prst="ellipse">
            <a:avLst/>
          </a:prstGeom>
          <a:pattFill prst="pct20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2069747" y="4519782"/>
            <a:ext cx="181691" cy="18169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503940" y="4496142"/>
            <a:ext cx="958990" cy="241583"/>
          </a:xfrm>
          <a:prstGeom prst="roundRect">
            <a:avLst>
              <a:gd name="adj" fmla="val 3354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2625973" y="4528406"/>
            <a:ext cx="181691" cy="18169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2899545" y="4526087"/>
            <a:ext cx="181691" cy="18169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3173117" y="4520124"/>
            <a:ext cx="181691" cy="18169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3250986" y="3443489"/>
            <a:ext cx="1251318" cy="241583"/>
          </a:xfrm>
          <a:prstGeom prst="roundRect">
            <a:avLst>
              <a:gd name="adj" fmla="val 3354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58" name="Oval 57"/>
          <p:cNvSpPr/>
          <p:nvPr/>
        </p:nvSpPr>
        <p:spPr>
          <a:xfrm>
            <a:off x="3639635" y="3473434"/>
            <a:ext cx="181691" cy="18169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9" name="Oval 58"/>
          <p:cNvSpPr/>
          <p:nvPr/>
        </p:nvSpPr>
        <p:spPr>
          <a:xfrm>
            <a:off x="3905589" y="3476740"/>
            <a:ext cx="181691" cy="18169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1600200" y="3364751"/>
            <a:ext cx="2992386" cy="397082"/>
          </a:xfrm>
          <a:prstGeom prst="round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2471013" y="2824046"/>
            <a:ext cx="1248323" cy="241583"/>
          </a:xfrm>
          <a:prstGeom prst="roundRect">
            <a:avLst>
              <a:gd name="adj" fmla="val 3354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2593045" y="2856310"/>
            <a:ext cx="181691" cy="18169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3150668" y="2850454"/>
            <a:ext cx="181691" cy="18169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1295400" y="1540082"/>
            <a:ext cx="6400800" cy="397082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charset="0"/>
                <a:ea typeface="Times New Roman" charset="0"/>
                <a:cs typeface="Times New Roman" charset="0"/>
              </a:rPr>
              <a:t>CRFs / </a:t>
            </a:r>
            <a:r>
              <a:rPr lang="en-US" sz="18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charset="0"/>
                <a:ea typeface="Times New Roman" charset="0"/>
                <a:cs typeface="Times New Roman" charset="0"/>
              </a:rPr>
              <a:t>Softmax</a:t>
            </a:r>
            <a:endParaRPr lang="en-US" sz="1800" dirty="0">
              <a:solidFill>
                <a:prstClr val="black">
                  <a:lumMod val="65000"/>
                  <a:lumOff val="35000"/>
                </a:prst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71" name="Straight Arrow Connector 70"/>
          <p:cNvCxnSpPr>
            <a:stCxn id="6" idx="0"/>
            <a:endCxn id="14" idx="2"/>
          </p:cNvCxnSpPr>
          <p:nvPr/>
        </p:nvCxnSpPr>
        <p:spPr>
          <a:xfrm flipV="1">
            <a:off x="2430130" y="5578682"/>
            <a:ext cx="551785" cy="1524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6" idx="0"/>
            <a:endCxn id="13" idx="2"/>
          </p:cNvCxnSpPr>
          <p:nvPr/>
        </p:nvCxnSpPr>
        <p:spPr>
          <a:xfrm flipH="1" flipV="1">
            <a:off x="1884993" y="5584195"/>
            <a:ext cx="545137" cy="14688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4" idx="0"/>
            <a:endCxn id="51" idx="2"/>
          </p:cNvCxnSpPr>
          <p:nvPr/>
        </p:nvCxnSpPr>
        <p:spPr>
          <a:xfrm flipV="1">
            <a:off x="2981915" y="4737725"/>
            <a:ext cx="1520" cy="45995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13" idx="0"/>
            <a:endCxn id="40" idx="4"/>
          </p:cNvCxnSpPr>
          <p:nvPr/>
        </p:nvCxnSpPr>
        <p:spPr>
          <a:xfrm flipV="1">
            <a:off x="1884993" y="4707436"/>
            <a:ext cx="2028" cy="49575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49" idx="0"/>
            <a:endCxn id="28" idx="2"/>
          </p:cNvCxnSpPr>
          <p:nvPr/>
        </p:nvCxnSpPr>
        <p:spPr>
          <a:xfrm flipV="1">
            <a:off x="3114720" y="4283282"/>
            <a:ext cx="765458" cy="12880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49" idx="0"/>
            <a:endCxn id="27" idx="2"/>
          </p:cNvCxnSpPr>
          <p:nvPr/>
        </p:nvCxnSpPr>
        <p:spPr>
          <a:xfrm flipH="1" flipV="1">
            <a:off x="2378259" y="4283282"/>
            <a:ext cx="736461" cy="12880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27" idx="0"/>
            <a:endCxn id="29" idx="2"/>
          </p:cNvCxnSpPr>
          <p:nvPr/>
        </p:nvCxnSpPr>
        <p:spPr>
          <a:xfrm flipV="1">
            <a:off x="2378259" y="3685896"/>
            <a:ext cx="0" cy="21638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28" idx="0"/>
            <a:endCxn id="56" idx="2"/>
          </p:cNvCxnSpPr>
          <p:nvPr/>
        </p:nvCxnSpPr>
        <p:spPr>
          <a:xfrm flipH="1" flipV="1">
            <a:off x="3876645" y="3685072"/>
            <a:ext cx="3533" cy="21721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61" idx="0"/>
            <a:endCxn id="62" idx="2"/>
          </p:cNvCxnSpPr>
          <p:nvPr/>
        </p:nvCxnSpPr>
        <p:spPr>
          <a:xfrm flipH="1" flipV="1">
            <a:off x="3095175" y="3065629"/>
            <a:ext cx="1218" cy="29912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115" idx="0"/>
            <a:endCxn id="68" idx="2"/>
          </p:cNvCxnSpPr>
          <p:nvPr/>
        </p:nvCxnSpPr>
        <p:spPr>
          <a:xfrm flipV="1">
            <a:off x="4488948" y="1937164"/>
            <a:ext cx="6852" cy="30051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/>
          <p:cNvSpPr/>
          <p:nvPr/>
        </p:nvSpPr>
        <p:spPr>
          <a:xfrm>
            <a:off x="2673157" y="3471958"/>
            <a:ext cx="181691" cy="181691"/>
          </a:xfrm>
          <a:prstGeom prst="ellipse">
            <a:avLst/>
          </a:prstGeom>
          <a:pattFill prst="dkUpDiag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3374965" y="3472944"/>
            <a:ext cx="181691" cy="181691"/>
          </a:xfrm>
          <a:prstGeom prst="ellipse">
            <a:avLst/>
          </a:prstGeom>
          <a:pattFill prst="dkUpDiag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4179435" y="3471958"/>
            <a:ext cx="181691" cy="181691"/>
          </a:xfrm>
          <a:prstGeom prst="ellipse">
            <a:avLst/>
          </a:prstGeom>
          <a:pattFill prst="dkUpDiag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2867876" y="2856310"/>
            <a:ext cx="181691" cy="181691"/>
          </a:xfrm>
          <a:prstGeom prst="ellipse">
            <a:avLst/>
          </a:prstGeom>
          <a:pattFill prst="dkUpDiag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6" name="Oval 105"/>
          <p:cNvSpPr/>
          <p:nvPr/>
        </p:nvSpPr>
        <p:spPr>
          <a:xfrm>
            <a:off x="3428226" y="2857208"/>
            <a:ext cx="181691" cy="181691"/>
          </a:xfrm>
          <a:prstGeom prst="ellipse">
            <a:avLst/>
          </a:prstGeom>
          <a:pattFill prst="dkUpDiag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750296" y="5935098"/>
            <a:ext cx="13596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Characters Embedding</a:t>
            </a:r>
            <a:endParaRPr lang="en-US" sz="1000" dirty="0">
              <a:solidFill>
                <a:prstClr val="black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659417" y="4771104"/>
            <a:ext cx="11015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Word </a:t>
            </a:r>
            <a:r>
              <a:rPr lang="en-US" sz="1000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E</a:t>
            </a:r>
            <a:r>
              <a:rPr lang="en-US" sz="1000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mbedding</a:t>
            </a:r>
            <a:endParaRPr lang="en-US" sz="1000" dirty="0">
              <a:solidFill>
                <a:prstClr val="black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826075" y="4424624"/>
            <a:ext cx="1251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Linguistic  Features Embedding</a:t>
            </a:r>
            <a:endParaRPr lang="en-US" sz="10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5523821" y="4893146"/>
            <a:ext cx="1368409" cy="99340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charset="0"/>
                <a:ea typeface="Times New Roman" charset="0"/>
                <a:cs typeface="Times New Roman" charset="0"/>
              </a:rPr>
              <a:t>- Name </a:t>
            </a:r>
            <a:r>
              <a:rPr 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charset="0"/>
                <a:ea typeface="Times New Roman" charset="0"/>
                <a:cs typeface="Times New Roman" charset="0"/>
              </a:rPr>
              <a:t>Patterns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charset="0"/>
                <a:ea typeface="Times New Roman" charset="0"/>
                <a:cs typeface="Times New Roman" charset="0"/>
              </a:rPr>
              <a:t>- Lexicons</a:t>
            </a:r>
            <a:endParaRPr lang="en-US" sz="1100" dirty="0">
              <a:solidFill>
                <a:prstClr val="black">
                  <a:lumMod val="65000"/>
                  <a:lumOff val="35000"/>
                </a:prstClr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charset="0"/>
                <a:ea typeface="Times New Roman" charset="0"/>
                <a:cs typeface="Times New Roman" charset="0"/>
              </a:rPr>
              <a:t>- Gazetteers</a:t>
            </a:r>
            <a:endParaRPr lang="en-US" sz="1100" dirty="0">
              <a:solidFill>
                <a:prstClr val="black">
                  <a:lumMod val="65000"/>
                  <a:lumOff val="35000"/>
                </a:prstClr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charset="0"/>
                <a:ea typeface="Times New Roman" charset="0"/>
                <a:cs typeface="Times New Roman" charset="0"/>
              </a:rPr>
              <a:t>- Typing</a:t>
            </a:r>
            <a:endParaRPr lang="en-US" sz="1100" dirty="0">
              <a:solidFill>
                <a:prstClr val="black">
                  <a:lumMod val="65000"/>
                  <a:lumOff val="35000"/>
                </a:prstClr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charset="0"/>
                <a:ea typeface="Times New Roman" charset="0"/>
                <a:cs typeface="Times New Roman" charset="0"/>
              </a:rPr>
              <a:t>- Rules</a:t>
            </a:r>
            <a:endParaRPr lang="en-US" sz="1100" dirty="0">
              <a:solidFill>
                <a:prstClr val="black">
                  <a:lumMod val="65000"/>
                  <a:lumOff val="35000"/>
                </a:prst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5833822" y="5935098"/>
            <a:ext cx="6206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Features</a:t>
            </a:r>
            <a:endParaRPr lang="en-US" sz="1000" dirty="0">
              <a:solidFill>
                <a:prstClr val="black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9" name="Straight Arrow Connector 118"/>
          <p:cNvCxnSpPr>
            <a:stCxn id="117" idx="0"/>
            <a:endCxn id="44" idx="2"/>
          </p:cNvCxnSpPr>
          <p:nvPr/>
        </p:nvCxnSpPr>
        <p:spPr>
          <a:xfrm flipV="1">
            <a:off x="6208026" y="4734160"/>
            <a:ext cx="3260" cy="15898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304800" y="4400490"/>
            <a:ext cx="872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Word </a:t>
            </a:r>
            <a:r>
              <a:rPr lang="en-US" sz="1000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en-US" sz="1000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nput </a:t>
            </a:r>
            <a:r>
              <a:rPr lang="en-US" sz="1000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E</a:t>
            </a:r>
            <a:r>
              <a:rPr lang="en-US" sz="1000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mbedding</a:t>
            </a:r>
            <a:endParaRPr lang="en-US" sz="1000" dirty="0">
              <a:solidFill>
                <a:prstClr val="black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275926" y="3361723"/>
            <a:ext cx="943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LSTMs Hidden Layer</a:t>
            </a:r>
            <a:endParaRPr lang="en-US" sz="1000" dirty="0">
              <a:solidFill>
                <a:prstClr val="black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304800" y="2807274"/>
            <a:ext cx="9432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Hidden Layer</a:t>
            </a:r>
            <a:endParaRPr lang="en-US" sz="1000" dirty="0">
              <a:solidFill>
                <a:prstClr val="black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5488630" y="2825719"/>
            <a:ext cx="1428485" cy="241583"/>
          </a:xfrm>
          <a:prstGeom prst="roundRect">
            <a:avLst>
              <a:gd name="adj" fmla="val 33543"/>
            </a:avLst>
          </a:prstGeom>
          <a:solidFill>
            <a:schemeClr val="bg1">
              <a:lumMod val="85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5851226" y="2857950"/>
            <a:ext cx="181691" cy="181691"/>
          </a:xfrm>
          <a:prstGeom prst="ellipse">
            <a:avLst/>
          </a:prstGeom>
          <a:pattFill prst="pct20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6117180" y="2856310"/>
            <a:ext cx="181691" cy="181691"/>
          </a:xfrm>
          <a:prstGeom prst="ellipse">
            <a:avLst/>
          </a:prstGeom>
          <a:pattFill prst="pct20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4" name="Oval 73"/>
          <p:cNvSpPr/>
          <p:nvPr/>
        </p:nvSpPr>
        <p:spPr>
          <a:xfrm>
            <a:off x="6383796" y="2856310"/>
            <a:ext cx="181691" cy="181691"/>
          </a:xfrm>
          <a:prstGeom prst="ellipse">
            <a:avLst/>
          </a:prstGeom>
          <a:pattFill prst="pct20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6" name="Oval 75"/>
          <p:cNvSpPr/>
          <p:nvPr/>
        </p:nvSpPr>
        <p:spPr>
          <a:xfrm>
            <a:off x="5585272" y="2857950"/>
            <a:ext cx="181691" cy="181691"/>
          </a:xfrm>
          <a:prstGeom prst="ellipse">
            <a:avLst/>
          </a:prstGeom>
          <a:pattFill prst="pct20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6649088" y="2858658"/>
            <a:ext cx="181691" cy="181691"/>
          </a:xfrm>
          <a:prstGeom prst="ellipse">
            <a:avLst/>
          </a:prstGeom>
          <a:pattFill prst="pct20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1295400" y="2743200"/>
            <a:ext cx="6400800" cy="397082"/>
          </a:xfrm>
          <a:prstGeom prst="round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cxnSp>
        <p:nvCxnSpPr>
          <p:cNvPr id="110" name="Straight Arrow Connector 109"/>
          <p:cNvCxnSpPr>
            <a:stCxn id="68" idx="0"/>
            <a:endCxn id="111" idx="4"/>
          </p:cNvCxnSpPr>
          <p:nvPr/>
        </p:nvCxnSpPr>
        <p:spPr>
          <a:xfrm flipH="1" flipV="1">
            <a:off x="4491982" y="1350351"/>
            <a:ext cx="3818" cy="18973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/>
          <p:nvPr/>
        </p:nvSpPr>
        <p:spPr>
          <a:xfrm>
            <a:off x="3726163" y="969351"/>
            <a:ext cx="1531637" cy="381000"/>
          </a:xfrm>
          <a:prstGeom prst="ellips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charset="0"/>
                <a:ea typeface="Times New Roman" charset="0"/>
                <a:cs typeface="Times New Roman" charset="0"/>
              </a:rPr>
              <a:t>B/I/O</a:t>
            </a:r>
            <a:endParaRPr lang="en-US" sz="1800" dirty="0">
              <a:solidFill>
                <a:prstClr val="black">
                  <a:lumMod val="65000"/>
                  <a:lumOff val="35000"/>
                </a:prst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5024673" y="3902282"/>
            <a:ext cx="914400" cy="381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charset="0"/>
                <a:ea typeface="Times New Roman" charset="0"/>
                <a:cs typeface="Times New Roman" charset="0"/>
              </a:rPr>
              <a:t>Left LSTM</a:t>
            </a:r>
            <a:endParaRPr lang="en-US" sz="1100" dirty="0">
              <a:solidFill>
                <a:prstClr val="black">
                  <a:lumMod val="65000"/>
                  <a:lumOff val="35000"/>
                </a:prst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6526592" y="3902282"/>
            <a:ext cx="914400" cy="381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charset="0"/>
                <a:ea typeface="Times New Roman" charset="0"/>
                <a:cs typeface="Times New Roman" charset="0"/>
              </a:rPr>
              <a:t>Right LSTM</a:t>
            </a:r>
            <a:endParaRPr lang="en-US" sz="1100" dirty="0">
              <a:solidFill>
                <a:prstClr val="black">
                  <a:lumMod val="65000"/>
                  <a:lumOff val="35000"/>
                </a:prst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4856214" y="3444313"/>
            <a:ext cx="1251318" cy="241583"/>
          </a:xfrm>
          <a:prstGeom prst="roundRect">
            <a:avLst>
              <a:gd name="adj" fmla="val 33543"/>
            </a:avLst>
          </a:prstGeom>
          <a:solidFill>
            <a:schemeClr val="bg1">
              <a:lumMod val="85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87" name="Oval 86"/>
          <p:cNvSpPr/>
          <p:nvPr/>
        </p:nvSpPr>
        <p:spPr>
          <a:xfrm>
            <a:off x="4978246" y="3476577"/>
            <a:ext cx="181691" cy="181691"/>
          </a:xfrm>
          <a:prstGeom prst="ellipse">
            <a:avLst/>
          </a:prstGeom>
          <a:pattFill prst="pct20">
            <a:fgClr>
              <a:schemeClr val="tx1"/>
            </a:fgClr>
            <a:bgClr>
              <a:schemeClr val="bg1"/>
            </a:bgClr>
          </a:patt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8" name="Oval 87"/>
          <p:cNvSpPr/>
          <p:nvPr/>
        </p:nvSpPr>
        <p:spPr>
          <a:xfrm>
            <a:off x="5244863" y="3474258"/>
            <a:ext cx="181691" cy="181691"/>
          </a:xfrm>
          <a:prstGeom prst="ellipse">
            <a:avLst/>
          </a:prstGeom>
          <a:pattFill prst="pct20">
            <a:fgClr>
              <a:schemeClr val="tx1"/>
            </a:fgClr>
            <a:bgClr>
              <a:schemeClr val="bg1"/>
            </a:bgClr>
          </a:patt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5510817" y="3477564"/>
            <a:ext cx="181691" cy="181691"/>
          </a:xfrm>
          <a:prstGeom prst="ellipse">
            <a:avLst/>
          </a:prstGeom>
          <a:pattFill prst="pct20">
            <a:fgClr>
              <a:schemeClr val="tx1"/>
            </a:fgClr>
            <a:bgClr>
              <a:schemeClr val="bg1"/>
            </a:bgClr>
          </a:patt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6354600" y="3443489"/>
            <a:ext cx="1251318" cy="241583"/>
          </a:xfrm>
          <a:prstGeom prst="roundRect">
            <a:avLst>
              <a:gd name="adj" fmla="val 33543"/>
            </a:avLst>
          </a:prstGeom>
          <a:solidFill>
            <a:schemeClr val="bg1">
              <a:lumMod val="85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93" name="Oval 92"/>
          <p:cNvSpPr/>
          <p:nvPr/>
        </p:nvSpPr>
        <p:spPr>
          <a:xfrm>
            <a:off x="6743249" y="3473434"/>
            <a:ext cx="181691" cy="181691"/>
          </a:xfrm>
          <a:prstGeom prst="ellipse">
            <a:avLst/>
          </a:prstGeom>
          <a:pattFill prst="pct20">
            <a:fgClr>
              <a:schemeClr val="tx1"/>
            </a:fgClr>
            <a:bgClr>
              <a:schemeClr val="bg1"/>
            </a:bgClr>
          </a:patt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4" name="Oval 93"/>
          <p:cNvSpPr/>
          <p:nvPr/>
        </p:nvSpPr>
        <p:spPr>
          <a:xfrm>
            <a:off x="7009203" y="3476740"/>
            <a:ext cx="181691" cy="181691"/>
          </a:xfrm>
          <a:prstGeom prst="ellipse">
            <a:avLst/>
          </a:prstGeom>
          <a:pattFill prst="pct20">
            <a:fgClr>
              <a:schemeClr val="tx1"/>
            </a:fgClr>
            <a:bgClr>
              <a:schemeClr val="bg1"/>
            </a:bgClr>
          </a:patt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4703814" y="3364751"/>
            <a:ext cx="2992386" cy="397082"/>
          </a:xfrm>
          <a:prstGeom prst="round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cxnSp>
        <p:nvCxnSpPr>
          <p:cNvPr id="97" name="Straight Arrow Connector 96"/>
          <p:cNvCxnSpPr>
            <a:stCxn id="44" idx="0"/>
            <a:endCxn id="84" idx="2"/>
          </p:cNvCxnSpPr>
          <p:nvPr/>
        </p:nvCxnSpPr>
        <p:spPr>
          <a:xfrm flipV="1">
            <a:off x="6211286" y="4283282"/>
            <a:ext cx="772506" cy="20929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44" idx="0"/>
            <a:endCxn id="82" idx="2"/>
          </p:cNvCxnSpPr>
          <p:nvPr/>
        </p:nvCxnSpPr>
        <p:spPr>
          <a:xfrm flipH="1" flipV="1">
            <a:off x="5481873" y="4283282"/>
            <a:ext cx="729413" cy="20929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V="1">
            <a:off x="5481873" y="3535883"/>
            <a:ext cx="0" cy="36639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H="1" flipV="1">
            <a:off x="6980259" y="3535059"/>
            <a:ext cx="3533" cy="36722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95" idx="0"/>
            <a:endCxn id="69" idx="2"/>
          </p:cNvCxnSpPr>
          <p:nvPr/>
        </p:nvCxnSpPr>
        <p:spPr>
          <a:xfrm flipV="1">
            <a:off x="6200007" y="3067302"/>
            <a:ext cx="2866" cy="29744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Oval 111"/>
          <p:cNvSpPr/>
          <p:nvPr/>
        </p:nvSpPr>
        <p:spPr>
          <a:xfrm>
            <a:off x="5776771" y="3471958"/>
            <a:ext cx="181691" cy="181691"/>
          </a:xfrm>
          <a:prstGeom prst="ellipse">
            <a:avLst/>
          </a:prstGeom>
          <a:pattFill prst="pct20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6478579" y="3472944"/>
            <a:ext cx="181691" cy="181691"/>
          </a:xfrm>
          <a:prstGeom prst="ellipse">
            <a:avLst/>
          </a:prstGeom>
          <a:pattFill prst="pct20">
            <a:fgClr>
              <a:schemeClr val="tx1"/>
            </a:fgClr>
            <a:bgClr>
              <a:schemeClr val="bg1"/>
            </a:bgClr>
          </a:patt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7283049" y="3471958"/>
            <a:ext cx="181691" cy="181691"/>
          </a:xfrm>
          <a:prstGeom prst="ellipse">
            <a:avLst/>
          </a:prstGeom>
          <a:pattFill prst="pct20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5" name="Rounded Rectangle 114"/>
          <p:cNvSpPr/>
          <p:nvPr/>
        </p:nvSpPr>
        <p:spPr>
          <a:xfrm>
            <a:off x="3378180" y="2237676"/>
            <a:ext cx="2221535" cy="241583"/>
          </a:xfrm>
          <a:prstGeom prst="roundRect">
            <a:avLst>
              <a:gd name="adj" fmla="val 3354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3992809" y="2269940"/>
            <a:ext cx="181691" cy="18169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4550432" y="2264084"/>
            <a:ext cx="181691" cy="18169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4267640" y="2269940"/>
            <a:ext cx="181691" cy="181691"/>
          </a:xfrm>
          <a:prstGeom prst="ellipse">
            <a:avLst/>
          </a:prstGeom>
          <a:pattFill prst="pct20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25" name="Oval 124"/>
          <p:cNvSpPr/>
          <p:nvPr/>
        </p:nvSpPr>
        <p:spPr>
          <a:xfrm>
            <a:off x="4827990" y="2270838"/>
            <a:ext cx="181691" cy="181691"/>
          </a:xfrm>
          <a:prstGeom prst="ellipse">
            <a:avLst/>
          </a:prstGeom>
          <a:pattFill prst="dkUpDiag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3450558" y="2269793"/>
            <a:ext cx="181691" cy="18169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3725389" y="2269793"/>
            <a:ext cx="181691" cy="181691"/>
          </a:xfrm>
          <a:prstGeom prst="ellipse">
            <a:avLst/>
          </a:prstGeom>
          <a:pattFill prst="pct20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5087791" y="2264084"/>
            <a:ext cx="181691" cy="18169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5365349" y="2270838"/>
            <a:ext cx="181691" cy="181691"/>
          </a:xfrm>
          <a:prstGeom prst="ellipse">
            <a:avLst/>
          </a:prstGeom>
          <a:pattFill prst="dkUpDiag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284977" y="2200203"/>
            <a:ext cx="963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Concatenation Layer</a:t>
            </a:r>
            <a:endParaRPr lang="en-US" sz="1000" dirty="0">
              <a:solidFill>
                <a:prstClr val="black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31" name="Straight Arrow Connector 130"/>
          <p:cNvCxnSpPr>
            <a:stCxn id="81" idx="0"/>
            <a:endCxn id="115" idx="2"/>
          </p:cNvCxnSpPr>
          <p:nvPr/>
        </p:nvCxnSpPr>
        <p:spPr>
          <a:xfrm flipH="1" flipV="1">
            <a:off x="4488948" y="2479259"/>
            <a:ext cx="6852" cy="26394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74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514600"/>
            <a:ext cx="8686800" cy="639763"/>
          </a:xfrm>
        </p:spPr>
        <p:txBody>
          <a:bodyPr/>
          <a:lstStyle/>
          <a:p>
            <a:r>
              <a:rPr lang="en-US" sz="3200" dirty="0" smtClean="0">
                <a:solidFill>
                  <a:srgbClr val="990000"/>
                </a:solidFill>
                <a:latin typeface="Palatino Linotype"/>
                <a:ea typeface="MS PGothic" pitchFamily="34" charset="-128"/>
                <a:cs typeface="Palatino Linotype"/>
              </a:rPr>
              <a:t>Relation Extraction</a:t>
            </a:r>
            <a:endParaRPr lang="en-US" altLang="en-US" sz="3200" dirty="0">
              <a:solidFill>
                <a:srgbClr val="990000"/>
              </a:solidFill>
              <a:latin typeface="Palatino Linotype"/>
              <a:ea typeface="MS PGothic" pitchFamily="34" charset="-128"/>
              <a:cs typeface="Palatino Linotype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066800" y="3505200"/>
            <a:ext cx="7014617" cy="3223418"/>
            <a:chOff x="1463324" y="838200"/>
            <a:chExt cx="6217351" cy="281939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3324" y="1205174"/>
              <a:ext cx="6217351" cy="245242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8600" y="838200"/>
              <a:ext cx="1014676" cy="4309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7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Semi-supervised </a:t>
            </a:r>
            <a:r>
              <a:rPr lang="en-US" dirty="0"/>
              <a:t>relation extraction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Generic algorithm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Start </a:t>
            </a:r>
            <a:r>
              <a:rPr lang="en-US" dirty="0"/>
              <a:t>with </a:t>
            </a:r>
            <a:r>
              <a:rPr lang="en-US" dirty="0">
                <a:solidFill>
                  <a:srgbClr val="00B0F0"/>
                </a:solidFill>
              </a:rPr>
              <a:t>seed triples / golden seed patterns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00B0F0"/>
                </a:solidFill>
              </a:rPr>
              <a:t>Extract </a:t>
            </a:r>
            <a:r>
              <a:rPr lang="en-US" dirty="0">
                <a:solidFill>
                  <a:srgbClr val="00B0F0"/>
                </a:solidFill>
              </a:rPr>
              <a:t>patterns </a:t>
            </a:r>
            <a:r>
              <a:rPr lang="en-US" dirty="0"/>
              <a:t>that match seed triples/patterns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Take </a:t>
            </a:r>
            <a:r>
              <a:rPr lang="en-US" dirty="0"/>
              <a:t>the </a:t>
            </a:r>
            <a:r>
              <a:rPr lang="en-US" dirty="0">
                <a:solidFill>
                  <a:srgbClr val="00B0F0"/>
                </a:solidFill>
              </a:rPr>
              <a:t>top-k </a:t>
            </a:r>
            <a:r>
              <a:rPr lang="en-US" dirty="0"/>
              <a:t>extracted patterns/triples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00B0F0"/>
                </a:solidFill>
              </a:rPr>
              <a:t>Add </a:t>
            </a:r>
            <a:r>
              <a:rPr lang="en-US" dirty="0">
                <a:solidFill>
                  <a:srgbClr val="00B0F0"/>
                </a:solidFill>
              </a:rPr>
              <a:t>to seed </a:t>
            </a:r>
            <a:r>
              <a:rPr lang="en-US" dirty="0"/>
              <a:t>patterns/triples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 </a:t>
            </a:r>
            <a:r>
              <a:rPr lang="en-US" dirty="0"/>
              <a:t>to 2 </a:t>
            </a:r>
          </a:p>
          <a:p>
            <a:endParaRPr lang="en-US" dirty="0" smtClean="0"/>
          </a:p>
          <a:p>
            <a:r>
              <a:rPr lang="en-US" dirty="0" smtClean="0"/>
              <a:t>Many </a:t>
            </a:r>
            <a:r>
              <a:rPr lang="en-US" dirty="0"/>
              <a:t>published approaches in this category: </a:t>
            </a:r>
          </a:p>
          <a:p>
            <a:pPr lvl="1"/>
            <a:r>
              <a:rPr lang="en-US" dirty="0" smtClean="0"/>
              <a:t>Dual </a:t>
            </a:r>
            <a:r>
              <a:rPr lang="en-US" dirty="0"/>
              <a:t>Iterative Pattern Relation Extractor [</a:t>
            </a:r>
            <a:r>
              <a:rPr lang="en-US" dirty="0" err="1"/>
              <a:t>Brin</a:t>
            </a:r>
            <a:r>
              <a:rPr lang="en-US" dirty="0"/>
              <a:t>, 98] </a:t>
            </a:r>
          </a:p>
          <a:p>
            <a:pPr lvl="1"/>
            <a:r>
              <a:rPr lang="en-US" dirty="0" smtClean="0"/>
              <a:t>Snowball  </a:t>
            </a:r>
            <a:r>
              <a:rPr lang="en-US" dirty="0"/>
              <a:t>[</a:t>
            </a:r>
            <a:r>
              <a:rPr lang="en-US" dirty="0" err="1"/>
              <a:t>Agichtein</a:t>
            </a:r>
            <a:r>
              <a:rPr lang="en-US" dirty="0"/>
              <a:t> &amp; </a:t>
            </a:r>
            <a:r>
              <a:rPr lang="en-US" dirty="0" err="1"/>
              <a:t>Gravano</a:t>
            </a:r>
            <a:r>
              <a:rPr lang="en-US" dirty="0"/>
              <a:t>, 00] </a:t>
            </a:r>
          </a:p>
          <a:p>
            <a:pPr lvl="1"/>
            <a:r>
              <a:rPr lang="en-US" dirty="0" err="1" smtClean="0"/>
              <a:t>TextRunner</a:t>
            </a:r>
            <a:r>
              <a:rPr lang="en-US" dirty="0" smtClean="0"/>
              <a:t> </a:t>
            </a:r>
            <a:r>
              <a:rPr lang="en-US" dirty="0"/>
              <a:t>[</a:t>
            </a:r>
            <a:r>
              <a:rPr lang="en-US" dirty="0" err="1"/>
              <a:t>Banko</a:t>
            </a:r>
            <a:r>
              <a:rPr lang="en-US" dirty="0"/>
              <a:t> et al., 07] – almost unsupervised </a:t>
            </a:r>
          </a:p>
          <a:p>
            <a:endParaRPr lang="en-US" dirty="0" smtClean="0"/>
          </a:p>
          <a:p>
            <a:r>
              <a:rPr lang="en-US" dirty="0" smtClean="0"/>
              <a:t>Differ </a:t>
            </a:r>
            <a:r>
              <a:rPr lang="en-US" dirty="0"/>
              <a:t>in pattern definition and selection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10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Snowball </a:t>
            </a:r>
            <a:r>
              <a:rPr lang="en-US" dirty="0"/>
              <a:t> [</a:t>
            </a:r>
            <a:r>
              <a:rPr lang="en-US" dirty="0" err="1"/>
              <a:t>Agichtein</a:t>
            </a:r>
            <a:r>
              <a:rPr lang="en-US" dirty="0"/>
              <a:t> &amp; </a:t>
            </a:r>
            <a:r>
              <a:rPr lang="en-US" dirty="0" err="1"/>
              <a:t>Gravano</a:t>
            </a:r>
            <a:r>
              <a:rPr lang="en-US" dirty="0"/>
              <a:t>, 00]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600200"/>
            <a:ext cx="6400800" cy="383314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89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 Knowledge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257800"/>
          </a:xfrm>
        </p:spPr>
        <p:txBody>
          <a:bodyPr/>
          <a:lstStyle/>
          <a:p>
            <a:r>
              <a:rPr lang="en-US" dirty="0" smtClean="0"/>
              <a:t>Launched </a:t>
            </a:r>
            <a:r>
              <a:rPr lang="en-US" dirty="0"/>
              <a:t>in May </a:t>
            </a:r>
            <a:r>
              <a:rPr lang="en-US" dirty="0" smtClean="0"/>
              <a:t>2012</a:t>
            </a:r>
          </a:p>
          <a:p>
            <a:r>
              <a:rPr lang="en-US" dirty="0"/>
              <a:t>570 million entities and </a:t>
            </a:r>
            <a:r>
              <a:rPr lang="en-US" dirty="0" smtClean="0"/>
              <a:t>18 billions of relationships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9220" name="Picture 4" descr="http://besthubris.com/wp-content/uploads/2012/05/google-knowledge-graph-einste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084309"/>
            <a:ext cx="6992983" cy="477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25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Supervised relation extraction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987" y="873198"/>
            <a:ext cx="8686800" cy="5257800"/>
          </a:xfrm>
        </p:spPr>
        <p:txBody>
          <a:bodyPr>
            <a:normAutofit/>
          </a:bodyPr>
          <a:lstStyle/>
          <a:p>
            <a:r>
              <a:rPr lang="en-US" sz="2000" dirty="0"/>
              <a:t>Pros </a:t>
            </a:r>
          </a:p>
          <a:p>
            <a:pPr lvl="1"/>
            <a:r>
              <a:rPr lang="en-US" sz="1800" dirty="0" smtClean="0"/>
              <a:t>High </a:t>
            </a:r>
            <a:r>
              <a:rPr lang="en-US" sz="1800" dirty="0"/>
              <a:t>quality supervision </a:t>
            </a:r>
          </a:p>
          <a:p>
            <a:pPr lvl="1"/>
            <a:r>
              <a:rPr lang="en-US" sz="1800" dirty="0" smtClean="0"/>
              <a:t>Explicit </a:t>
            </a:r>
            <a:r>
              <a:rPr lang="en-US" sz="1800" dirty="0"/>
              <a:t>negative examples </a:t>
            </a:r>
          </a:p>
          <a:p>
            <a:r>
              <a:rPr lang="en-US" sz="2000" dirty="0" smtClean="0"/>
              <a:t> Cons </a:t>
            </a:r>
            <a:endParaRPr lang="en-US" sz="2000" dirty="0"/>
          </a:p>
          <a:p>
            <a:pPr lvl="1"/>
            <a:r>
              <a:rPr lang="en-US" sz="1800" dirty="0" smtClean="0">
                <a:solidFill>
                  <a:srgbClr val="FF0000"/>
                </a:solidFill>
              </a:rPr>
              <a:t>Very </a:t>
            </a:r>
            <a:r>
              <a:rPr lang="en-US" sz="1800" dirty="0">
                <a:solidFill>
                  <a:srgbClr val="FF0000"/>
                </a:solidFill>
              </a:rPr>
              <a:t>expensive to generate supervision </a:t>
            </a:r>
          </a:p>
          <a:p>
            <a:pPr lvl="1"/>
            <a:r>
              <a:rPr lang="en-US" sz="1800" dirty="0" smtClean="0"/>
              <a:t>Not </a:t>
            </a:r>
            <a:r>
              <a:rPr lang="en-US" sz="1800" dirty="0"/>
              <a:t>easy to add </a:t>
            </a:r>
            <a:r>
              <a:rPr lang="en-US" sz="1800" dirty="0">
                <a:solidFill>
                  <a:srgbClr val="FF0000"/>
                </a:solidFill>
              </a:rPr>
              <a:t>more relations </a:t>
            </a:r>
          </a:p>
          <a:p>
            <a:pPr lvl="1"/>
            <a:r>
              <a:rPr lang="en-US" sz="1800" dirty="0" smtClean="0"/>
              <a:t>Cannot </a:t>
            </a:r>
            <a:r>
              <a:rPr lang="en-US" sz="1800" dirty="0"/>
              <a:t>generalize to text from </a:t>
            </a:r>
            <a:r>
              <a:rPr lang="en-US" sz="1800" dirty="0">
                <a:solidFill>
                  <a:srgbClr val="FF0000"/>
                </a:solidFill>
              </a:rPr>
              <a:t>different domains 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129351" y="3369476"/>
            <a:ext cx="297196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66CC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X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was born on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66CC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DDDD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66CC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Y </a:t>
            </a:r>
            <a:endParaRPr kumimoji="0" lang="en-US" alt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3251" y="5685300"/>
            <a:ext cx="7350760" cy="328295"/>
            <a:chOff x="0" y="0"/>
            <a:chExt cx="7351065" cy="328702"/>
          </a:xfrm>
        </p:grpSpPr>
        <p:sp>
          <p:nvSpPr>
            <p:cNvPr id="12" name="Shape 3203"/>
            <p:cNvSpPr/>
            <p:nvPr/>
          </p:nvSpPr>
          <p:spPr>
            <a:xfrm>
              <a:off x="0" y="0"/>
              <a:ext cx="7351065" cy="328702"/>
            </a:xfrm>
            <a:custGeom>
              <a:avLst/>
              <a:gdLst/>
              <a:ahLst/>
              <a:cxnLst/>
              <a:rect l="0" t="0" r="0" b="0"/>
              <a:pathLst>
                <a:path w="7351065" h="328702">
                  <a:moveTo>
                    <a:pt x="0" y="164351"/>
                  </a:moveTo>
                  <a:cubicBezTo>
                    <a:pt x="0" y="73584"/>
                    <a:pt x="1645590" y="0"/>
                    <a:pt x="3675532" y="0"/>
                  </a:cubicBezTo>
                  <a:cubicBezTo>
                    <a:pt x="5705475" y="0"/>
                    <a:pt x="7351065" y="73584"/>
                    <a:pt x="7351065" y="164351"/>
                  </a:cubicBezTo>
                  <a:cubicBezTo>
                    <a:pt x="7351065" y="255118"/>
                    <a:pt x="5705475" y="328702"/>
                    <a:pt x="3675532" y="328702"/>
                  </a:cubicBezTo>
                  <a:cubicBezTo>
                    <a:pt x="1645590" y="328702"/>
                    <a:pt x="0" y="255118"/>
                    <a:pt x="0" y="164351"/>
                  </a:cubicBezTo>
                  <a:close/>
                </a:path>
              </a:pathLst>
            </a:custGeom>
            <a:ln w="38100" cap="flat">
              <a:round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141316" y="6248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66CC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DEP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: X </a:t>
            </a:r>
            <a:r>
              <a:rPr kumimoji="0" lang="en-US" altLang="en-US" sz="1800" b="0" i="1" u="none" strike="noStrike" cap="none" normalizeH="0" baseline="0" dirty="0" smtClean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&lt;</a:t>
            </a:r>
            <a:r>
              <a:rPr kumimoji="0" lang="en-US" altLang="en-US" sz="1800" b="0" i="1" u="none" strike="noStrike" cap="none" normalizeH="0" baseline="0" dirty="0" err="1" smtClean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nsubjpass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/ born </a:t>
            </a:r>
            <a:r>
              <a:rPr kumimoji="0" lang="en-US" altLang="en-US" sz="1800" b="0" i="1" u="none" strike="noStrike" cap="none" normalizeH="0" baseline="0" dirty="0" smtClean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prep&gt;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on </a:t>
            </a:r>
            <a:r>
              <a:rPr kumimoji="0" lang="en-US" altLang="en-US" sz="1800" b="0" i="1" u="none" strike="noStrike" cap="none" normalizeH="0" baseline="0" dirty="0" err="1" smtClean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pobj</a:t>
            </a:r>
            <a:r>
              <a:rPr kumimoji="0" lang="en-US" altLang="en-US" sz="1800" b="0" i="1" u="none" strike="noStrike" cap="none" normalizeH="0" baseline="0" dirty="0" smtClean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&gt;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DATE </a:t>
            </a:r>
            <a:r>
              <a:rPr kumimoji="0" lang="en-US" altLang="en-US" sz="1800" b="0" i="1" u="none" strike="noStrike" cap="none" normalizeH="0" baseline="0" dirty="0" smtClean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prep&gt;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in </a:t>
            </a:r>
            <a:r>
              <a:rPr kumimoji="0" lang="en-US" altLang="en-US" sz="1800" b="0" i="1" u="none" strike="noStrike" cap="none" normalizeH="0" baseline="0" dirty="0" err="1" smtClean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pobj</a:t>
            </a:r>
            <a:r>
              <a:rPr kumimoji="0" lang="en-US" altLang="en-US" sz="1800" b="0" i="1" u="none" strike="noStrike" cap="none" normalizeH="0" baseline="0" dirty="0" smtClean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&gt;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Y </a:t>
            </a:r>
            <a:endParaRPr kumimoji="0" lang="en-US" alt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66CC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NER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: X = PER, Y = LOC </a:t>
            </a:r>
            <a:endParaRPr kumimoji="0" lang="en-US" alt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66CC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POS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: X = NOUN, NNP; Y = NOUN, NNP </a:t>
            </a:r>
            <a:endParaRPr kumimoji="0" lang="en-US" alt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66CC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Context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: born, on, in , "born on" 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295400" y="4008250"/>
            <a:ext cx="6626629" cy="1466553"/>
            <a:chOff x="0" y="0"/>
            <a:chExt cx="9143998" cy="2461943"/>
          </a:xfrm>
        </p:grpSpPr>
        <p:pic>
          <p:nvPicPr>
            <p:cNvPr id="15" name="Picture 14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3998" cy="2443654"/>
            </a:xfrm>
            <a:prstGeom prst="rect">
              <a:avLst/>
            </a:prstGeom>
          </p:spPr>
        </p:pic>
        <p:sp>
          <p:nvSpPr>
            <p:cNvPr id="16" name="Shape 3204"/>
            <p:cNvSpPr/>
            <p:nvPr/>
          </p:nvSpPr>
          <p:spPr>
            <a:xfrm>
              <a:off x="7249459" y="1281588"/>
              <a:ext cx="1763065" cy="1075766"/>
            </a:xfrm>
            <a:custGeom>
              <a:avLst/>
              <a:gdLst/>
              <a:ahLst/>
              <a:cxnLst/>
              <a:rect l="0" t="0" r="0" b="0"/>
              <a:pathLst>
                <a:path w="1763065" h="1075766">
                  <a:moveTo>
                    <a:pt x="0" y="537883"/>
                  </a:moveTo>
                  <a:cubicBezTo>
                    <a:pt x="0" y="240817"/>
                    <a:pt x="394678" y="0"/>
                    <a:pt x="881532" y="0"/>
                  </a:cubicBezTo>
                  <a:cubicBezTo>
                    <a:pt x="1368387" y="0"/>
                    <a:pt x="1763065" y="240817"/>
                    <a:pt x="1763065" y="537883"/>
                  </a:cubicBezTo>
                  <a:cubicBezTo>
                    <a:pt x="1763065" y="834949"/>
                    <a:pt x="1368387" y="1075766"/>
                    <a:pt x="881532" y="1075766"/>
                  </a:cubicBezTo>
                  <a:cubicBezTo>
                    <a:pt x="394678" y="1075766"/>
                    <a:pt x="0" y="834949"/>
                    <a:pt x="0" y="537883"/>
                  </a:cubicBezTo>
                  <a:close/>
                </a:path>
              </a:pathLst>
            </a:custGeom>
            <a:ln w="38100" cap="flat">
              <a:round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Shape 3205"/>
            <p:cNvSpPr/>
            <p:nvPr/>
          </p:nvSpPr>
          <p:spPr>
            <a:xfrm>
              <a:off x="4174566" y="1329399"/>
              <a:ext cx="2608732" cy="1075766"/>
            </a:xfrm>
            <a:custGeom>
              <a:avLst/>
              <a:gdLst/>
              <a:ahLst/>
              <a:cxnLst/>
              <a:rect l="0" t="0" r="0" b="0"/>
              <a:pathLst>
                <a:path w="2608732" h="1075766">
                  <a:moveTo>
                    <a:pt x="0" y="537883"/>
                  </a:moveTo>
                  <a:cubicBezTo>
                    <a:pt x="0" y="240817"/>
                    <a:pt x="583984" y="0"/>
                    <a:pt x="1304366" y="0"/>
                  </a:cubicBezTo>
                  <a:cubicBezTo>
                    <a:pt x="2024749" y="0"/>
                    <a:pt x="2608732" y="240817"/>
                    <a:pt x="2608732" y="537883"/>
                  </a:cubicBezTo>
                  <a:cubicBezTo>
                    <a:pt x="2608732" y="834949"/>
                    <a:pt x="2024749" y="1075766"/>
                    <a:pt x="1304366" y="1075766"/>
                  </a:cubicBezTo>
                  <a:cubicBezTo>
                    <a:pt x="583984" y="1075766"/>
                    <a:pt x="0" y="834949"/>
                    <a:pt x="0" y="537883"/>
                  </a:cubicBezTo>
                  <a:close/>
                </a:path>
              </a:pathLst>
            </a:custGeom>
            <a:ln w="38100" cap="flat">
              <a:round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Shape 3206"/>
            <p:cNvSpPr/>
            <p:nvPr/>
          </p:nvSpPr>
          <p:spPr>
            <a:xfrm>
              <a:off x="152400" y="1386177"/>
              <a:ext cx="1763065" cy="1075766"/>
            </a:xfrm>
            <a:custGeom>
              <a:avLst/>
              <a:gdLst/>
              <a:ahLst/>
              <a:cxnLst/>
              <a:rect l="0" t="0" r="0" b="0"/>
              <a:pathLst>
                <a:path w="1763065" h="1075766">
                  <a:moveTo>
                    <a:pt x="0" y="537883"/>
                  </a:moveTo>
                  <a:cubicBezTo>
                    <a:pt x="0" y="240817"/>
                    <a:pt x="394678" y="0"/>
                    <a:pt x="881532" y="0"/>
                  </a:cubicBezTo>
                  <a:cubicBezTo>
                    <a:pt x="1368387" y="0"/>
                    <a:pt x="1763065" y="240817"/>
                    <a:pt x="1763065" y="537883"/>
                  </a:cubicBezTo>
                  <a:cubicBezTo>
                    <a:pt x="1763065" y="834949"/>
                    <a:pt x="1368387" y="1075766"/>
                    <a:pt x="881532" y="1075766"/>
                  </a:cubicBezTo>
                  <a:cubicBezTo>
                    <a:pt x="394678" y="1075766"/>
                    <a:pt x="0" y="834949"/>
                    <a:pt x="0" y="537883"/>
                  </a:cubicBezTo>
                  <a:close/>
                </a:path>
              </a:pathLst>
            </a:custGeom>
            <a:ln w="38100" cap="flat">
              <a:round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2874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990600"/>
            <a:ext cx="8686800" cy="639763"/>
          </a:xfrm>
        </p:spPr>
        <p:txBody>
          <a:bodyPr/>
          <a:lstStyle/>
          <a:p>
            <a:r>
              <a:rPr lang="en-US" sz="3200" dirty="0" smtClean="0">
                <a:solidFill>
                  <a:srgbClr val="990000"/>
                </a:solidFill>
                <a:latin typeface="Palatino Linotype"/>
                <a:ea typeface="MS PGothic" pitchFamily="34" charset="-128"/>
                <a:cs typeface="Palatino Linotype"/>
              </a:rPr>
              <a:t>Event </a:t>
            </a:r>
            <a:r>
              <a:rPr lang="en-US" sz="3200" dirty="0" smtClean="0">
                <a:solidFill>
                  <a:srgbClr val="990000"/>
                </a:solidFill>
                <a:latin typeface="Palatino Linotype"/>
                <a:ea typeface="MS PGothic" pitchFamily="34" charset="-128"/>
                <a:cs typeface="Palatino Linotype"/>
              </a:rPr>
              <a:t>Extraction</a:t>
            </a:r>
            <a:endParaRPr lang="en-US" altLang="en-US" sz="3200" dirty="0">
              <a:solidFill>
                <a:srgbClr val="990000"/>
              </a:solidFill>
              <a:latin typeface="Palatino Linotype"/>
              <a:ea typeface="MS PGothic" pitchFamily="34" charset="-128"/>
              <a:cs typeface="Palatino Linotype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7924800" y="2724150"/>
            <a:ext cx="1138238" cy="2735262"/>
          </a:xfrm>
          <a:prstGeom prst="roundRect">
            <a:avLst/>
          </a:prstGeom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338638" y="2711450"/>
            <a:ext cx="1957387" cy="2736850"/>
          </a:xfrm>
          <a:prstGeom prst="roundRect">
            <a:avLst/>
          </a:prstGeom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119313" y="2714625"/>
            <a:ext cx="2116137" cy="2736850"/>
          </a:xfrm>
          <a:prstGeom prst="roundRect">
            <a:avLst/>
          </a:prstGeom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46050" y="2714625"/>
            <a:ext cx="1833563" cy="2736850"/>
          </a:xfrm>
          <a:prstGeom prst="roundRect">
            <a:avLst/>
          </a:prstGeom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65575" y="4776787"/>
            <a:ext cx="2671763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dirty="0">
                <a:solidFill>
                  <a:prstClr val="black"/>
                </a:solidFill>
              </a:rPr>
              <a:t>John Boehner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prstClr val="black"/>
                </a:solidFill>
              </a:rPr>
              <a:t>(attendee)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prstClr val="black"/>
                </a:solidFill>
              </a:rPr>
              <a:t>[Title: House Speaker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prstClr val="black"/>
                </a:solidFill>
              </a:rPr>
              <a:t>Member of: Republican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prstClr val="black"/>
                </a:solidFill>
              </a:rPr>
              <a:t>Residence: Ohio]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6050" y="4900612"/>
            <a:ext cx="141605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dirty="0">
                <a:solidFill>
                  <a:prstClr val="black"/>
                </a:solidFill>
              </a:rPr>
              <a:t>Obamacare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prstClr val="black"/>
                </a:solidFill>
              </a:rPr>
              <a:t>(act)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98425" y="3368675"/>
            <a:ext cx="2085975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dirty="0">
                <a:solidFill>
                  <a:prstClr val="black"/>
                </a:solidFill>
              </a:rPr>
              <a:t>Barack Obama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prstClr val="black"/>
                </a:solidFill>
              </a:rPr>
              <a:t>(approver)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prstClr val="black"/>
                </a:solidFill>
              </a:rPr>
              <a:t>[Title: President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prstClr val="black"/>
                </a:solidFill>
              </a:rPr>
              <a:t>Employer: US]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2897188" y="344805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66913" y="5718175"/>
            <a:ext cx="16002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</a:rPr>
              <a:t>2013/10/01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</a:rPr>
              <a:t>Doc2</a:t>
            </a:r>
          </a:p>
        </p:txBody>
      </p:sp>
      <p:sp>
        <p:nvSpPr>
          <p:cNvPr id="14" name="Oval 13"/>
          <p:cNvSpPr/>
          <p:nvPr/>
        </p:nvSpPr>
        <p:spPr>
          <a:xfrm>
            <a:off x="2360613" y="4210050"/>
            <a:ext cx="152400" cy="152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406775" y="421005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97150" y="4565650"/>
            <a:ext cx="2001838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dirty="0">
                <a:solidFill>
                  <a:prstClr val="black"/>
                </a:solidFill>
              </a:rPr>
              <a:t>US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dirty="0">
                <a:solidFill>
                  <a:prstClr val="black"/>
                </a:solidFill>
              </a:rPr>
              <a:t>government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prstClr val="black"/>
                </a:solidFill>
              </a:rPr>
              <a:t>(organization)</a:t>
            </a:r>
            <a:endParaRPr lang="en-US" sz="1800" dirty="0">
              <a:solidFill>
                <a:prstClr val="black"/>
              </a:solidFill>
            </a:endParaRPr>
          </a:p>
        </p:txBody>
      </p:sp>
      <p:cxnSp>
        <p:nvCxnSpPr>
          <p:cNvPr id="17" name="Curved Connector 16"/>
          <p:cNvCxnSpPr>
            <a:stCxn id="12" idx="4"/>
            <a:endCxn id="14" idx="1"/>
          </p:cNvCxnSpPr>
          <p:nvPr/>
        </p:nvCxnSpPr>
        <p:spPr>
          <a:xfrm rot="5400000">
            <a:off x="2362201" y="3622674"/>
            <a:ext cx="633412" cy="588963"/>
          </a:xfrm>
          <a:prstGeom prst="curvedConnector3">
            <a:avLst>
              <a:gd name="adj1" fmla="val 1660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12" idx="5"/>
            <a:endCxn id="15" idx="0"/>
          </p:cNvCxnSpPr>
          <p:nvPr/>
        </p:nvCxnSpPr>
        <p:spPr>
          <a:xfrm rot="16200000" flipH="1">
            <a:off x="2939256" y="3666332"/>
            <a:ext cx="631825" cy="455612"/>
          </a:xfrm>
          <a:prstGeom prst="curvedConnector3">
            <a:avLst>
              <a:gd name="adj1" fmla="val 1215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10800000">
            <a:off x="2463800" y="4340225"/>
            <a:ext cx="992188" cy="22225"/>
          </a:xfrm>
          <a:prstGeom prst="curvedConnector4">
            <a:avLst>
              <a:gd name="adj1" fmla="val 11171"/>
              <a:gd name="adj2" fmla="val -102433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132013" y="3829050"/>
            <a:ext cx="16002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i="1" dirty="0">
                <a:solidFill>
                  <a:prstClr val="black"/>
                </a:solidFill>
              </a:rPr>
              <a:t>CLOSE-ORG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46050" y="5505450"/>
            <a:ext cx="891698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281238" y="2982912"/>
            <a:ext cx="16002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dirty="0">
                <a:solidFill>
                  <a:prstClr val="black"/>
                </a:solidFill>
              </a:rPr>
              <a:t>US congress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prstClr val="black"/>
                </a:solidFill>
              </a:rPr>
              <a:t>(agent)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962400" y="5724525"/>
            <a:ext cx="16002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</a:rPr>
              <a:t>2013/10/02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</a:rPr>
              <a:t>Doc3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248525" y="5695950"/>
            <a:ext cx="16002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</a:rPr>
              <a:t>2013/10/03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</a:rPr>
              <a:t>Doc5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908175" y="4514850"/>
            <a:ext cx="141605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dirty="0">
                <a:solidFill>
                  <a:prstClr val="black"/>
                </a:solidFill>
              </a:rPr>
              <a:t>Healthcare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dirty="0">
                <a:solidFill>
                  <a:prstClr val="black"/>
                </a:solidFill>
              </a:rPr>
              <a:t>reform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prstClr val="black"/>
                </a:solidFill>
              </a:rPr>
              <a:t>(cause)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5400" y="5727700"/>
            <a:ext cx="16002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</a:rPr>
              <a:t>2010/03/03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</a:rPr>
              <a:t>Doc1</a:t>
            </a:r>
          </a:p>
        </p:txBody>
      </p:sp>
      <p:sp>
        <p:nvSpPr>
          <p:cNvPr id="27" name="Oval 26"/>
          <p:cNvSpPr/>
          <p:nvPr/>
        </p:nvSpPr>
        <p:spPr>
          <a:xfrm>
            <a:off x="665163" y="3838575"/>
            <a:ext cx="152400" cy="18097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C0504D">
                  <a:lumMod val="75000"/>
                </a:srgb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-288925" y="4095750"/>
            <a:ext cx="16002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i="1" dirty="0">
                <a:solidFill>
                  <a:prstClr val="black"/>
                </a:solidFill>
              </a:rPr>
              <a:t>SIGN</a:t>
            </a:r>
          </a:p>
        </p:txBody>
      </p:sp>
      <p:sp>
        <p:nvSpPr>
          <p:cNvPr id="29" name="Oval 28"/>
          <p:cNvSpPr/>
          <p:nvPr/>
        </p:nvSpPr>
        <p:spPr>
          <a:xfrm>
            <a:off x="658813" y="4806950"/>
            <a:ext cx="152400" cy="152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720725" y="4019550"/>
            <a:ext cx="6350" cy="787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0"/>
          </p:cNvCxnSpPr>
          <p:nvPr/>
        </p:nvCxnSpPr>
        <p:spPr>
          <a:xfrm flipV="1">
            <a:off x="854075" y="4340225"/>
            <a:ext cx="1530350" cy="5603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5226050" y="3332162"/>
            <a:ext cx="152400" cy="18097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C0504D">
                  <a:lumMod val="75000"/>
                </a:srgb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286250" y="3152775"/>
            <a:ext cx="2084388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dirty="0">
                <a:solidFill>
                  <a:prstClr val="black"/>
                </a:solidFill>
              </a:rPr>
              <a:t>Obama</a:t>
            </a:r>
            <a:r>
              <a:rPr lang="en-US" sz="1800" dirty="0">
                <a:solidFill>
                  <a:prstClr val="black"/>
                </a:solidFill>
              </a:rPr>
              <a:t>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</a:rPr>
              <a:t>(</a:t>
            </a:r>
            <a:r>
              <a:rPr lang="en-US" sz="1600" dirty="0">
                <a:solidFill>
                  <a:prstClr val="black"/>
                </a:solidFill>
              </a:rPr>
              <a:t>attendee</a:t>
            </a:r>
            <a:r>
              <a:rPr lang="en-US" sz="1800" dirty="0">
                <a:solidFill>
                  <a:prstClr val="black"/>
                </a:solidFill>
              </a:rPr>
              <a:t>)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5240338" y="4078287"/>
            <a:ext cx="152400" cy="18097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C0504D">
                  <a:lumMod val="75000"/>
                </a:srgbClr>
              </a:solidFill>
            </a:endParaRPr>
          </a:p>
        </p:txBody>
      </p:sp>
      <p:cxnSp>
        <p:nvCxnSpPr>
          <p:cNvPr id="35" name="Straight Arrow Connector 34"/>
          <p:cNvCxnSpPr>
            <a:stCxn id="32" idx="4"/>
            <a:endCxn id="34" idx="0"/>
          </p:cNvCxnSpPr>
          <p:nvPr/>
        </p:nvCxnSpPr>
        <p:spPr>
          <a:xfrm>
            <a:off x="5302250" y="3513137"/>
            <a:ext cx="14288" cy="56515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4235450" y="3741737"/>
            <a:ext cx="16002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i="1" dirty="0">
                <a:solidFill>
                  <a:prstClr val="black"/>
                </a:solidFill>
              </a:rPr>
              <a:t>MEET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467600" y="3084512"/>
            <a:ext cx="2084388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dirty="0">
                <a:solidFill>
                  <a:prstClr val="black"/>
                </a:solidFill>
              </a:rPr>
              <a:t>Lockheed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dirty="0">
                <a:solidFill>
                  <a:prstClr val="black"/>
                </a:solidFill>
              </a:rPr>
              <a:t>Martin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prstClr val="black"/>
                </a:solidFill>
              </a:rPr>
              <a:t>(Employer)</a:t>
            </a:r>
            <a:endParaRPr lang="en-US" sz="1800" dirty="0">
              <a:solidFill>
                <a:prstClr val="black"/>
              </a:solidFill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8412163" y="34544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456488" y="4710112"/>
            <a:ext cx="2085975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dirty="0">
                <a:solidFill>
                  <a:prstClr val="black"/>
                </a:solidFill>
              </a:rPr>
              <a:t>3000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dirty="0">
                <a:solidFill>
                  <a:prstClr val="black"/>
                </a:solidFill>
              </a:rPr>
              <a:t>Workers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prstClr val="black"/>
                </a:solidFill>
              </a:rPr>
              <a:t>(Employee)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8412163" y="4121150"/>
            <a:ext cx="152400" cy="18097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C0504D">
                  <a:lumMod val="75000"/>
                </a:srgbClr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8475663" y="3598862"/>
            <a:ext cx="0" cy="5349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7710488" y="3709987"/>
            <a:ext cx="16002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i="1" dirty="0">
                <a:solidFill>
                  <a:prstClr val="black"/>
                </a:solidFill>
              </a:rPr>
              <a:t>LEAVE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15950" y="4322762"/>
            <a:ext cx="16002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i="1" dirty="0">
                <a:solidFill>
                  <a:prstClr val="black"/>
                </a:solidFill>
              </a:rPr>
              <a:t>COREFERENCE</a:t>
            </a:r>
            <a:endParaRPr lang="en-US" sz="1800" b="1" i="1" dirty="0">
              <a:solidFill>
                <a:prstClr val="black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311275" y="2222500"/>
            <a:ext cx="1884363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i="1" dirty="0">
                <a:solidFill>
                  <a:prstClr val="black"/>
                </a:solidFill>
              </a:rPr>
              <a:t>COREFERENCE</a:t>
            </a:r>
          </a:p>
        </p:txBody>
      </p:sp>
      <p:sp>
        <p:nvSpPr>
          <p:cNvPr id="45" name="Arc 44"/>
          <p:cNvSpPr/>
          <p:nvPr/>
        </p:nvSpPr>
        <p:spPr>
          <a:xfrm>
            <a:off x="3036888" y="2335212"/>
            <a:ext cx="3771900" cy="790575"/>
          </a:xfrm>
          <a:prstGeom prst="arc">
            <a:avLst>
              <a:gd name="adj1" fmla="val 10823763"/>
              <a:gd name="adj2" fmla="val 2157185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391025" y="2057400"/>
            <a:ext cx="16002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i="1" dirty="0">
                <a:solidFill>
                  <a:prstClr val="black"/>
                </a:solidFill>
              </a:rPr>
              <a:t>SUB-EVENT</a:t>
            </a:r>
          </a:p>
        </p:txBody>
      </p:sp>
      <p:sp>
        <p:nvSpPr>
          <p:cNvPr id="47" name="Arc 46"/>
          <p:cNvSpPr/>
          <p:nvPr/>
        </p:nvSpPr>
        <p:spPr>
          <a:xfrm>
            <a:off x="958850" y="2673350"/>
            <a:ext cx="4138613" cy="788987"/>
          </a:xfrm>
          <a:prstGeom prst="arc">
            <a:avLst>
              <a:gd name="adj1" fmla="val 10823763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</a:endParaRP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675" y="5622925"/>
            <a:ext cx="596900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0" y="5705475"/>
            <a:ext cx="6731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413" y="5565775"/>
            <a:ext cx="657225" cy="67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5513" y="5622925"/>
            <a:ext cx="48577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Arc 51"/>
          <p:cNvSpPr/>
          <p:nvPr/>
        </p:nvSpPr>
        <p:spPr>
          <a:xfrm>
            <a:off x="3048000" y="2057400"/>
            <a:ext cx="5516563" cy="1311275"/>
          </a:xfrm>
          <a:prstGeom prst="arc">
            <a:avLst>
              <a:gd name="adj1" fmla="val 10823763"/>
              <a:gd name="adj2" fmla="val 2157185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238750" y="1733550"/>
            <a:ext cx="16002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i="1" dirty="0">
                <a:solidFill>
                  <a:prstClr val="black"/>
                </a:solidFill>
              </a:rPr>
              <a:t>CAUSAL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6416675" y="2730500"/>
            <a:ext cx="1403350" cy="2736850"/>
          </a:xfrm>
          <a:prstGeom prst="roundRect">
            <a:avLst/>
          </a:prstGeom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721350" y="5713412"/>
            <a:ext cx="16002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</a:rPr>
              <a:t>2013/10/02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</a:rPr>
              <a:t>Doc4</a:t>
            </a:r>
          </a:p>
        </p:txBody>
      </p:sp>
      <p:sp>
        <p:nvSpPr>
          <p:cNvPr id="56" name="Rectangle 55"/>
          <p:cNvSpPr/>
          <p:nvPr/>
        </p:nvSpPr>
        <p:spPr>
          <a:xfrm>
            <a:off x="5918200" y="3060700"/>
            <a:ext cx="2085975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dirty="0">
                <a:solidFill>
                  <a:prstClr val="black"/>
                </a:solidFill>
              </a:rPr>
              <a:t>NSF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prstClr val="black"/>
                </a:solidFill>
              </a:rPr>
              <a:t>(organization)</a:t>
            </a:r>
            <a:endParaRPr lang="en-US" sz="1800" dirty="0">
              <a:solidFill>
                <a:prstClr val="black"/>
              </a:solidFill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6846888" y="3406775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58" name="Oval 57"/>
          <p:cNvSpPr/>
          <p:nvPr/>
        </p:nvSpPr>
        <p:spPr>
          <a:xfrm>
            <a:off x="6856413" y="4125912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59" name="Oval 58"/>
          <p:cNvSpPr/>
          <p:nvPr/>
        </p:nvSpPr>
        <p:spPr>
          <a:xfrm>
            <a:off x="7467600" y="3719512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5972175" y="4549775"/>
            <a:ext cx="2084388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dirty="0">
                <a:solidFill>
                  <a:prstClr val="black"/>
                </a:solidFill>
              </a:rPr>
              <a:t>D</a:t>
            </a:r>
            <a:r>
              <a:rPr lang="en-US" sz="1800" b="1" dirty="0" smtClean="0">
                <a:solidFill>
                  <a:prstClr val="black"/>
                </a:solidFill>
              </a:rPr>
              <a:t>ARPA</a:t>
            </a:r>
            <a:endParaRPr lang="en-US" sz="1800" b="1" dirty="0">
              <a:solidFill>
                <a:prstClr val="black"/>
              </a:solidFill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prstClr val="black"/>
                </a:solidFill>
              </a:rPr>
              <a:t>(organization)</a:t>
            </a:r>
            <a:endParaRPr lang="en-US" sz="1800" dirty="0">
              <a:solidFill>
                <a:prstClr val="black"/>
              </a:solidFill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</a:endParaRPr>
          </a:p>
        </p:txBody>
      </p:sp>
      <p:cxnSp>
        <p:nvCxnSpPr>
          <p:cNvPr id="61" name="Straight Arrow Connector 60"/>
          <p:cNvCxnSpPr>
            <a:stCxn id="59" idx="1"/>
            <a:endCxn id="57" idx="5"/>
          </p:cNvCxnSpPr>
          <p:nvPr/>
        </p:nvCxnSpPr>
        <p:spPr>
          <a:xfrm flipH="1" flipV="1">
            <a:off x="6977063" y="3536950"/>
            <a:ext cx="512762" cy="2047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endCxn id="58" idx="7"/>
          </p:cNvCxnSpPr>
          <p:nvPr/>
        </p:nvCxnSpPr>
        <p:spPr>
          <a:xfrm flipH="1">
            <a:off x="6986588" y="3838575"/>
            <a:ext cx="469900" cy="3095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6118225" y="3648075"/>
            <a:ext cx="16002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i="1" dirty="0">
                <a:solidFill>
                  <a:prstClr val="black"/>
                </a:solidFill>
              </a:rPr>
              <a:t>CLOSE-ORG</a:t>
            </a:r>
            <a:endParaRPr lang="en-US" sz="1800" b="1" i="1" dirty="0">
              <a:solidFill>
                <a:prstClr val="black"/>
              </a:solidFill>
            </a:endParaRPr>
          </a:p>
        </p:txBody>
      </p: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5680075"/>
            <a:ext cx="49847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804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knowledge graph?</a:t>
            </a:r>
          </a:p>
          <a:p>
            <a:endParaRPr lang="en-US" dirty="0" smtClean="0"/>
          </a:p>
          <a:p>
            <a:r>
              <a:rPr lang="en-US" dirty="0" smtClean="0"/>
              <a:t>What are the key techniques used in information extraction to construction scalable knowledge graphs?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What kind</a:t>
            </a:r>
            <a:r>
              <a:rPr lang="en-US" altLang="zh-CN" dirty="0" smtClean="0">
                <a:solidFill>
                  <a:srgbClr val="FF0000"/>
                </a:solidFill>
              </a:rPr>
              <a:t>s</a:t>
            </a:r>
            <a:r>
              <a:rPr lang="en-US" dirty="0" smtClean="0">
                <a:solidFill>
                  <a:srgbClr val="FF0000"/>
                </a:solidFill>
              </a:rPr>
              <a:t> of techniques are used in Google knowledge graph, the world’s largest knowledge graph?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45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 Knowledge Vault (2014)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89961"/>
            <a:ext cx="7848600" cy="573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0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Fusing multiple extractors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23532" y="1099185"/>
            <a:ext cx="8496935" cy="5492115"/>
            <a:chOff x="0" y="0"/>
            <a:chExt cx="8497116" cy="5492749"/>
          </a:xfrm>
        </p:grpSpPr>
        <p:pic>
          <p:nvPicPr>
            <p:cNvPr id="6" name="Picture 5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7315199" cy="5492749"/>
            </a:xfrm>
            <a:prstGeom prst="rect">
              <a:avLst/>
            </a:prstGeom>
          </p:spPr>
        </p:pic>
        <p:pic>
          <p:nvPicPr>
            <p:cNvPr id="7" name="Picture 6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431798" y="1211453"/>
              <a:ext cx="557784" cy="559308"/>
            </a:xfrm>
            <a:prstGeom prst="rect">
              <a:avLst/>
            </a:prstGeom>
          </p:spPr>
        </p:pic>
        <p:pic>
          <p:nvPicPr>
            <p:cNvPr id="8" name="Picture 7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7593828" y="4521606"/>
              <a:ext cx="903288" cy="931863"/>
            </a:xfrm>
            <a:prstGeom prst="rect">
              <a:avLst/>
            </a:prstGeom>
          </p:spPr>
        </p:pic>
      </p:grpSp>
      <p:sp>
        <p:nvSpPr>
          <p:cNvPr id="9" name="Rectangle 8"/>
          <p:cNvSpPr/>
          <p:nvPr/>
        </p:nvSpPr>
        <p:spPr>
          <a:xfrm>
            <a:off x="5719875" y="2971800"/>
            <a:ext cx="310059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Text documents (TXT</a:t>
            </a:r>
            <a:r>
              <a:rPr lang="en-US" dirty="0" smtClean="0"/>
              <a:t>)</a:t>
            </a:r>
          </a:p>
          <a:p>
            <a:r>
              <a:rPr lang="en-US" dirty="0"/>
              <a:t>HTML trees (DOM) </a:t>
            </a:r>
            <a:endParaRPr lang="en-US" dirty="0" smtClean="0"/>
          </a:p>
          <a:p>
            <a:r>
              <a:rPr lang="en-US" dirty="0"/>
              <a:t>HTML tables (TBL</a:t>
            </a:r>
            <a:r>
              <a:rPr lang="en-US" dirty="0" smtClean="0"/>
              <a:t>)</a:t>
            </a:r>
          </a:p>
          <a:p>
            <a:r>
              <a:rPr lang="en-US" dirty="0"/>
              <a:t>Human Annotated pages (ANO)</a:t>
            </a:r>
          </a:p>
        </p:txBody>
      </p:sp>
    </p:spTree>
    <p:extLst>
      <p:ext uri="{BB962C8B-B14F-4D97-AF65-F5344CB8AC3E}">
        <p14:creationId xmlns:p14="http://schemas.microsoft.com/office/powerpoint/2010/main" val="38355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yield from different extraction systems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978978" y="1201420"/>
            <a:ext cx="6098222" cy="49885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47654" y="5390971"/>
            <a:ext cx="310059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Text documents (TXT</a:t>
            </a:r>
            <a:r>
              <a:rPr lang="en-US" dirty="0" smtClean="0"/>
              <a:t>)</a:t>
            </a:r>
          </a:p>
          <a:p>
            <a:r>
              <a:rPr lang="en-US" dirty="0"/>
              <a:t>HTML trees (DOM) </a:t>
            </a:r>
            <a:endParaRPr lang="en-US" dirty="0" smtClean="0"/>
          </a:p>
          <a:p>
            <a:r>
              <a:rPr lang="en-US" dirty="0"/>
              <a:t>HTML tables (TBL</a:t>
            </a:r>
            <a:r>
              <a:rPr lang="en-US" dirty="0" smtClean="0"/>
              <a:t>)</a:t>
            </a:r>
          </a:p>
          <a:p>
            <a:r>
              <a:rPr lang="en-US" dirty="0"/>
              <a:t>Human Annotated pages (ANO)</a:t>
            </a:r>
          </a:p>
        </p:txBody>
      </p:sp>
    </p:spTree>
    <p:extLst>
      <p:ext uri="{BB962C8B-B14F-4D97-AF65-F5344CB8AC3E}">
        <p14:creationId xmlns:p14="http://schemas.microsoft.com/office/powerpoint/2010/main" val="149364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Fusing extractors with priors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Rectangle 27"/>
          <p:cNvSpPr>
            <a:spLocks noChangeArrowheads="1"/>
          </p:cNvSpPr>
          <p:nvPr/>
        </p:nvSpPr>
        <p:spPr bwMode="auto">
          <a:xfrm>
            <a:off x="305435" y="18923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59930" y="1012661"/>
            <a:ext cx="8665121" cy="5845339"/>
            <a:chOff x="176416" y="823485"/>
            <a:chExt cx="8665171" cy="5845724"/>
          </a:xfrm>
        </p:grpSpPr>
        <p:sp>
          <p:nvSpPr>
            <p:cNvPr id="8" name="Shape 81357"/>
            <p:cNvSpPr/>
            <p:nvPr/>
          </p:nvSpPr>
          <p:spPr>
            <a:xfrm>
              <a:off x="176416" y="2574360"/>
              <a:ext cx="4261688" cy="584772"/>
            </a:xfrm>
            <a:custGeom>
              <a:avLst/>
              <a:gdLst/>
              <a:ahLst/>
              <a:cxnLst/>
              <a:rect l="0" t="0" r="0" b="0"/>
              <a:pathLst>
                <a:path w="4261688" h="584772">
                  <a:moveTo>
                    <a:pt x="0" y="0"/>
                  </a:moveTo>
                  <a:lnTo>
                    <a:pt x="4261688" y="0"/>
                  </a:lnTo>
                  <a:lnTo>
                    <a:pt x="4261688" y="584772"/>
                  </a:lnTo>
                  <a:lnTo>
                    <a:pt x="0" y="584772"/>
                  </a:lnTo>
                  <a:lnTo>
                    <a:pt x="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0066CC"/>
            </a:lnRef>
            <a:fillRef idx="1">
              <a:srgbClr val="C2D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391173" y="2605447"/>
              <a:ext cx="2586786" cy="72032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200">
                  <a:solidFill>
                    <a:srgbClr val="575757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Extractors 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0" name="Shape 81358"/>
            <p:cNvSpPr/>
            <p:nvPr/>
          </p:nvSpPr>
          <p:spPr>
            <a:xfrm>
              <a:off x="4797336" y="2574360"/>
              <a:ext cx="4041280" cy="584772"/>
            </a:xfrm>
            <a:custGeom>
              <a:avLst/>
              <a:gdLst/>
              <a:ahLst/>
              <a:cxnLst/>
              <a:rect l="0" t="0" r="0" b="0"/>
              <a:pathLst>
                <a:path w="4041280" h="584772">
                  <a:moveTo>
                    <a:pt x="0" y="0"/>
                  </a:moveTo>
                  <a:lnTo>
                    <a:pt x="4041280" y="0"/>
                  </a:lnTo>
                  <a:lnTo>
                    <a:pt x="4041280" y="584772"/>
                  </a:lnTo>
                  <a:lnTo>
                    <a:pt x="0" y="584772"/>
                  </a:lnTo>
                  <a:lnTo>
                    <a:pt x="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0066CC"/>
            </a:lnRef>
            <a:fillRef idx="1">
              <a:srgbClr val="FFDF6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689260" y="2605447"/>
              <a:ext cx="3152327" cy="72032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200">
                  <a:solidFill>
                    <a:srgbClr val="575757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Graph priors 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2" name="Shape 81359"/>
            <p:cNvSpPr/>
            <p:nvPr/>
          </p:nvSpPr>
          <p:spPr>
            <a:xfrm>
              <a:off x="1033488" y="3717360"/>
              <a:ext cx="6953364" cy="646329"/>
            </a:xfrm>
            <a:custGeom>
              <a:avLst/>
              <a:gdLst/>
              <a:ahLst/>
              <a:cxnLst/>
              <a:rect l="0" t="0" r="0" b="0"/>
              <a:pathLst>
                <a:path w="6953364" h="646329">
                  <a:moveTo>
                    <a:pt x="0" y="0"/>
                  </a:moveTo>
                  <a:lnTo>
                    <a:pt x="6953364" y="0"/>
                  </a:lnTo>
                  <a:lnTo>
                    <a:pt x="6953364" y="646329"/>
                  </a:lnTo>
                  <a:lnTo>
                    <a:pt x="0" y="646329"/>
                  </a:lnTo>
                  <a:lnTo>
                    <a:pt x="0" y="0"/>
                  </a:lnTo>
                </a:path>
              </a:pathLst>
            </a:custGeom>
            <a:ln w="0" cap="flat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97DF3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Shape 1080"/>
            <p:cNvSpPr/>
            <p:nvPr/>
          </p:nvSpPr>
          <p:spPr>
            <a:xfrm>
              <a:off x="1033488" y="3717360"/>
              <a:ext cx="6953364" cy="646329"/>
            </a:xfrm>
            <a:custGeom>
              <a:avLst/>
              <a:gdLst/>
              <a:ahLst/>
              <a:cxnLst/>
              <a:rect l="0" t="0" r="0" b="0"/>
              <a:pathLst>
                <a:path w="6953364" h="646329">
                  <a:moveTo>
                    <a:pt x="0" y="646329"/>
                  </a:moveTo>
                  <a:lnTo>
                    <a:pt x="6953364" y="646329"/>
                  </a:lnTo>
                  <a:lnTo>
                    <a:pt x="6953364" y="0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0066CC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823095" y="3748141"/>
              <a:ext cx="1995604" cy="80934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600">
                  <a:solidFill>
                    <a:srgbClr val="575757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Fusion 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pic>
          <p:nvPicPr>
            <p:cNvPr id="15" name="Picture 14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3612377" y="4805484"/>
              <a:ext cx="1806575" cy="1863725"/>
            </a:xfrm>
            <a:prstGeom prst="rect">
              <a:avLst/>
            </a:prstGeom>
          </p:spPr>
        </p:pic>
        <p:sp>
          <p:nvSpPr>
            <p:cNvPr id="16" name="Shape 1084"/>
            <p:cNvSpPr/>
            <p:nvPr/>
          </p:nvSpPr>
          <p:spPr>
            <a:xfrm>
              <a:off x="2307258" y="3159136"/>
              <a:ext cx="0" cy="504787"/>
            </a:xfrm>
            <a:custGeom>
              <a:avLst/>
              <a:gdLst/>
              <a:ahLst/>
              <a:cxnLst/>
              <a:rect l="0" t="0" r="0" b="0"/>
              <a:pathLst>
                <a:path h="504787">
                  <a:moveTo>
                    <a:pt x="0" y="0"/>
                  </a:moveTo>
                  <a:lnTo>
                    <a:pt x="0" y="504787"/>
                  </a:lnTo>
                </a:path>
              </a:pathLst>
            </a:custGeom>
            <a:ln w="53975" cap="flat">
              <a:round/>
            </a:ln>
          </p:spPr>
          <p:style>
            <a:lnRef idx="1">
              <a:srgbClr val="575757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Shape 1085"/>
            <p:cNvSpPr/>
            <p:nvPr/>
          </p:nvSpPr>
          <p:spPr>
            <a:xfrm>
              <a:off x="2212811" y="3501988"/>
              <a:ext cx="188913" cy="161938"/>
            </a:xfrm>
            <a:custGeom>
              <a:avLst/>
              <a:gdLst/>
              <a:ahLst/>
              <a:cxnLst/>
              <a:rect l="0" t="0" r="0" b="0"/>
              <a:pathLst>
                <a:path w="188913" h="161938">
                  <a:moveTo>
                    <a:pt x="188913" y="13"/>
                  </a:moveTo>
                  <a:lnTo>
                    <a:pt x="94450" y="161938"/>
                  </a:lnTo>
                  <a:lnTo>
                    <a:pt x="0" y="0"/>
                  </a:lnTo>
                </a:path>
              </a:pathLst>
            </a:custGeom>
            <a:ln w="53975" cap="rnd">
              <a:miter lim="127000"/>
            </a:ln>
          </p:spPr>
          <p:style>
            <a:lnRef idx="1">
              <a:srgbClr val="575757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Shape 1086"/>
            <p:cNvSpPr/>
            <p:nvPr/>
          </p:nvSpPr>
          <p:spPr>
            <a:xfrm>
              <a:off x="6817972" y="3159136"/>
              <a:ext cx="0" cy="504787"/>
            </a:xfrm>
            <a:custGeom>
              <a:avLst/>
              <a:gdLst/>
              <a:ahLst/>
              <a:cxnLst/>
              <a:rect l="0" t="0" r="0" b="0"/>
              <a:pathLst>
                <a:path h="504787">
                  <a:moveTo>
                    <a:pt x="0" y="0"/>
                  </a:moveTo>
                  <a:lnTo>
                    <a:pt x="0" y="504787"/>
                  </a:lnTo>
                </a:path>
              </a:pathLst>
            </a:custGeom>
            <a:ln w="53975" cap="flat">
              <a:round/>
            </a:ln>
          </p:spPr>
          <p:style>
            <a:lnRef idx="1">
              <a:srgbClr val="575757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Shape 1087"/>
            <p:cNvSpPr/>
            <p:nvPr/>
          </p:nvSpPr>
          <p:spPr>
            <a:xfrm>
              <a:off x="6723527" y="3501988"/>
              <a:ext cx="188913" cy="161938"/>
            </a:xfrm>
            <a:custGeom>
              <a:avLst/>
              <a:gdLst/>
              <a:ahLst/>
              <a:cxnLst/>
              <a:rect l="0" t="0" r="0" b="0"/>
              <a:pathLst>
                <a:path w="188913" h="161938">
                  <a:moveTo>
                    <a:pt x="188913" y="13"/>
                  </a:moveTo>
                  <a:lnTo>
                    <a:pt x="94450" y="161938"/>
                  </a:lnTo>
                  <a:lnTo>
                    <a:pt x="0" y="0"/>
                  </a:lnTo>
                </a:path>
              </a:pathLst>
            </a:custGeom>
            <a:ln w="53975" cap="rnd">
              <a:miter lim="127000"/>
            </a:ln>
          </p:spPr>
          <p:style>
            <a:lnRef idx="1">
              <a:srgbClr val="575757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Shape 1088"/>
            <p:cNvSpPr/>
            <p:nvPr/>
          </p:nvSpPr>
          <p:spPr>
            <a:xfrm>
              <a:off x="4438103" y="4363686"/>
              <a:ext cx="0" cy="443230"/>
            </a:xfrm>
            <a:custGeom>
              <a:avLst/>
              <a:gdLst/>
              <a:ahLst/>
              <a:cxnLst/>
              <a:rect l="0" t="0" r="0" b="0"/>
              <a:pathLst>
                <a:path h="443230">
                  <a:moveTo>
                    <a:pt x="0" y="0"/>
                  </a:moveTo>
                  <a:lnTo>
                    <a:pt x="0" y="443230"/>
                  </a:lnTo>
                </a:path>
              </a:pathLst>
            </a:custGeom>
            <a:ln w="53975" cap="flat">
              <a:round/>
            </a:ln>
          </p:spPr>
          <p:style>
            <a:lnRef idx="1">
              <a:srgbClr val="575757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Shape 1089"/>
            <p:cNvSpPr/>
            <p:nvPr/>
          </p:nvSpPr>
          <p:spPr>
            <a:xfrm>
              <a:off x="4343637" y="4644982"/>
              <a:ext cx="188913" cy="161938"/>
            </a:xfrm>
            <a:custGeom>
              <a:avLst/>
              <a:gdLst/>
              <a:ahLst/>
              <a:cxnLst/>
              <a:rect l="0" t="0" r="0" b="0"/>
              <a:pathLst>
                <a:path w="188913" h="161938">
                  <a:moveTo>
                    <a:pt x="0" y="13"/>
                  </a:moveTo>
                  <a:lnTo>
                    <a:pt x="94462" y="161938"/>
                  </a:lnTo>
                  <a:lnTo>
                    <a:pt x="188913" y="0"/>
                  </a:lnTo>
                </a:path>
              </a:pathLst>
            </a:custGeom>
            <a:ln w="53975" cap="rnd">
              <a:miter lim="127000"/>
            </a:ln>
          </p:spPr>
          <p:style>
            <a:lnRef idx="1">
              <a:srgbClr val="575757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pic>
          <p:nvPicPr>
            <p:cNvPr id="22" name="Picture 21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227807" y="823485"/>
              <a:ext cx="2158898" cy="1628426"/>
            </a:xfrm>
            <a:prstGeom prst="rect">
              <a:avLst/>
            </a:prstGeom>
          </p:spPr>
        </p:pic>
        <p:pic>
          <p:nvPicPr>
            <p:cNvPr id="23" name="Picture 22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4877253" y="823486"/>
              <a:ext cx="3881437" cy="647700"/>
            </a:xfrm>
            <a:prstGeom prst="rect">
              <a:avLst/>
            </a:prstGeom>
          </p:spPr>
        </p:pic>
        <p:sp>
          <p:nvSpPr>
            <p:cNvPr id="24" name="Shape 1097"/>
            <p:cNvSpPr/>
            <p:nvPr/>
          </p:nvSpPr>
          <p:spPr>
            <a:xfrm>
              <a:off x="4090254" y="1509862"/>
              <a:ext cx="1004710" cy="1004710"/>
            </a:xfrm>
            <a:custGeom>
              <a:avLst/>
              <a:gdLst/>
              <a:ahLst/>
              <a:cxnLst/>
              <a:rect l="0" t="0" r="0" b="0"/>
              <a:pathLst>
                <a:path w="1004710" h="1004710">
                  <a:moveTo>
                    <a:pt x="818731" y="0"/>
                  </a:moveTo>
                  <a:lnTo>
                    <a:pt x="1004710" y="185979"/>
                  </a:lnTo>
                  <a:lnTo>
                    <a:pt x="367500" y="823189"/>
                  </a:lnTo>
                  <a:lnTo>
                    <a:pt x="460489" y="916178"/>
                  </a:lnTo>
                  <a:lnTo>
                    <a:pt x="0" y="1004710"/>
                  </a:lnTo>
                  <a:lnTo>
                    <a:pt x="88544" y="544220"/>
                  </a:lnTo>
                  <a:lnTo>
                    <a:pt x="181521" y="637210"/>
                  </a:lnTo>
                  <a:lnTo>
                    <a:pt x="818731" y="0"/>
                  </a:lnTo>
                  <a:close/>
                </a:path>
              </a:pathLst>
            </a:custGeom>
            <a:ln w="0" cap="rnd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DD6422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Shape 1103"/>
            <p:cNvSpPr/>
            <p:nvPr/>
          </p:nvSpPr>
          <p:spPr>
            <a:xfrm>
              <a:off x="6465408" y="1546258"/>
              <a:ext cx="526021" cy="974916"/>
            </a:xfrm>
            <a:custGeom>
              <a:avLst/>
              <a:gdLst/>
              <a:ahLst/>
              <a:cxnLst/>
              <a:rect l="0" t="0" r="0" b="0"/>
              <a:pathLst>
                <a:path w="526021" h="974916">
                  <a:moveTo>
                    <a:pt x="131496" y="0"/>
                  </a:moveTo>
                  <a:lnTo>
                    <a:pt x="394513" y="0"/>
                  </a:lnTo>
                  <a:lnTo>
                    <a:pt x="394513" y="586702"/>
                  </a:lnTo>
                  <a:lnTo>
                    <a:pt x="526021" y="586702"/>
                  </a:lnTo>
                  <a:lnTo>
                    <a:pt x="263005" y="974916"/>
                  </a:lnTo>
                  <a:lnTo>
                    <a:pt x="0" y="586702"/>
                  </a:lnTo>
                  <a:lnTo>
                    <a:pt x="131496" y="586702"/>
                  </a:lnTo>
                  <a:lnTo>
                    <a:pt x="131496" y="0"/>
                  </a:lnTo>
                  <a:close/>
                </a:path>
              </a:pathLst>
            </a:custGeom>
            <a:ln w="0" cap="rnd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DD6422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125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49" name="Picture 16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0" y="0"/>
            <a:ext cx="1085850" cy="167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52400" y="315331"/>
            <a:ext cx="720652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000" b="0" i="0" u="none" strike="noStrike" cap="none" normalizeH="0" baseline="0" dirty="0" smtClean="0">
                <a:ln>
                  <a:noFill/>
                </a:ln>
                <a:solidFill>
                  <a:srgbClr val="0066CC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Example: </a:t>
            </a:r>
            <a:endParaRPr kumimoji="0" lang="en-US" alt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000" b="0" i="0" u="none" strike="noStrike" cap="none" normalizeH="0" baseline="0" dirty="0" smtClean="0">
                <a:ln>
                  <a:noFill/>
                </a:ln>
                <a:solidFill>
                  <a:srgbClr val="0066CC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&lt;Barry Richter, </a:t>
            </a:r>
            <a:r>
              <a:rPr kumimoji="0" lang="en-US" altLang="en-US" sz="30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studiedAt</a:t>
            </a:r>
            <a:r>
              <a:rPr kumimoji="0" lang="en-US" altLang="en-US" sz="3000" b="0" i="0" u="none" strike="noStrike" cap="none" normalizeH="0" baseline="0" dirty="0" smtClean="0">
                <a:ln>
                  <a:noFill/>
                </a:ln>
                <a:solidFill>
                  <a:srgbClr val="0066CC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UW-Madison&gt;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7160" y="1828800"/>
            <a:ext cx="8686800" cy="2166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marR="264160" indent="-63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srgbClr val="575757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“In the fall of 1989, </a:t>
            </a:r>
            <a:r>
              <a:rPr lang="en-US" b="1" i="1" dirty="0">
                <a:solidFill>
                  <a:srgbClr val="575757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Richter</a:t>
            </a:r>
            <a:r>
              <a:rPr lang="en-US" i="1" dirty="0">
                <a:solidFill>
                  <a:srgbClr val="575757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accepted a scholarship to the  </a:t>
            </a:r>
            <a:r>
              <a:rPr lang="en-US" b="1" i="1" dirty="0">
                <a:solidFill>
                  <a:srgbClr val="575757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University of Wisconsin</a:t>
            </a:r>
            <a:r>
              <a:rPr lang="en-US" i="1" dirty="0">
                <a:solidFill>
                  <a:srgbClr val="575757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, where he played for four years and  earned numerous individual accolades ...” </a:t>
            </a:r>
            <a:endParaRPr lang="en-US" sz="105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89255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srgbClr val="575757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endParaRPr lang="en-US" sz="105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86080" marR="264160" indent="-63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srgbClr val="575757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“The Polar Caps' cause has been helped by the impact of knowledgeable coaches such as </a:t>
            </a:r>
            <a:r>
              <a:rPr lang="en-US" i="1" dirty="0" err="1">
                <a:solidFill>
                  <a:srgbClr val="575757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Andringa</a:t>
            </a:r>
            <a:r>
              <a:rPr lang="en-US" i="1" dirty="0">
                <a:solidFill>
                  <a:srgbClr val="575757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, </a:t>
            </a:r>
            <a:r>
              <a:rPr lang="en-US" i="1" dirty="0" err="1">
                <a:solidFill>
                  <a:srgbClr val="575757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Byce</a:t>
            </a:r>
            <a:r>
              <a:rPr lang="en-US" i="1" dirty="0">
                <a:solidFill>
                  <a:srgbClr val="575757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and former </a:t>
            </a:r>
            <a:r>
              <a:rPr lang="en-US" b="1" i="1" dirty="0">
                <a:solidFill>
                  <a:srgbClr val="575757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UW</a:t>
            </a:r>
            <a:r>
              <a:rPr lang="en-US" i="1" dirty="0">
                <a:solidFill>
                  <a:srgbClr val="575757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teammates Chris </a:t>
            </a:r>
            <a:r>
              <a:rPr lang="en-US" i="1" dirty="0" err="1">
                <a:solidFill>
                  <a:srgbClr val="575757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Tancill</a:t>
            </a:r>
            <a:r>
              <a:rPr lang="en-US" i="1" dirty="0">
                <a:solidFill>
                  <a:srgbClr val="575757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and </a:t>
            </a:r>
            <a:r>
              <a:rPr lang="en-US" b="1" i="1" dirty="0">
                <a:solidFill>
                  <a:srgbClr val="575757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Barry Richter</a:t>
            </a:r>
            <a:r>
              <a:rPr lang="en-US" i="1" dirty="0">
                <a:solidFill>
                  <a:srgbClr val="575757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.” </a:t>
            </a:r>
            <a:endParaRPr lang="en-US" sz="105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46960" y="4415145"/>
            <a:ext cx="3929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575757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b="1" smtClean="0">
                <a:solidFill>
                  <a:srgbClr val="575757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&lt;Barry Richter, </a:t>
            </a:r>
            <a:r>
              <a:rPr lang="en-US" smtClean="0">
                <a:solidFill>
                  <a:srgbClr val="575757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born in</a:t>
            </a:r>
            <a:r>
              <a:rPr lang="en-US" b="1" smtClean="0">
                <a:solidFill>
                  <a:srgbClr val="575757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, Madison&gt;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385205" y="4950278"/>
            <a:ext cx="3942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575757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&lt; Barry Richter, </a:t>
            </a:r>
            <a:r>
              <a:rPr lang="en-US" dirty="0">
                <a:solidFill>
                  <a:srgbClr val="575757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lived in</a:t>
            </a:r>
            <a:r>
              <a:rPr lang="en-US" b="1" dirty="0">
                <a:solidFill>
                  <a:srgbClr val="575757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, Madison&gt;</a:t>
            </a:r>
            <a:r>
              <a:rPr lang="en-US" dirty="0">
                <a:solidFill>
                  <a:srgbClr val="575757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3968115" y="5584295"/>
            <a:ext cx="902970" cy="93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82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Link Prediction In KG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0" y="1011802"/>
            <a:ext cx="5486400" cy="5702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69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Fusing extractors with priors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80682" y="943610"/>
            <a:ext cx="8382635" cy="5504180"/>
            <a:chOff x="0" y="0"/>
            <a:chExt cx="8382816" cy="5504269"/>
          </a:xfrm>
        </p:grpSpPr>
        <p:pic>
          <p:nvPicPr>
            <p:cNvPr id="6" name="Picture 5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7315199" cy="5492749"/>
            </a:xfrm>
            <a:prstGeom prst="rect">
              <a:avLst/>
            </a:prstGeom>
          </p:spPr>
        </p:pic>
        <p:pic>
          <p:nvPicPr>
            <p:cNvPr id="7" name="Picture 6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908810" y="942213"/>
              <a:ext cx="559308" cy="559308"/>
            </a:xfrm>
            <a:prstGeom prst="rect">
              <a:avLst/>
            </a:prstGeom>
          </p:spPr>
        </p:pic>
        <p:pic>
          <p:nvPicPr>
            <p:cNvPr id="8" name="Picture 7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424178" y="358520"/>
              <a:ext cx="559308" cy="557784"/>
            </a:xfrm>
            <a:prstGeom prst="rect">
              <a:avLst/>
            </a:prstGeom>
          </p:spPr>
        </p:pic>
        <p:pic>
          <p:nvPicPr>
            <p:cNvPr id="9" name="Picture 8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7479528" y="4572406"/>
              <a:ext cx="903288" cy="9318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809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Surfacing structured results in web search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3854" y="837247"/>
            <a:ext cx="6539345" cy="6020753"/>
          </a:xfrm>
          <a:prstGeom prst="rect">
            <a:avLst/>
          </a:prstGeom>
        </p:spPr>
      </p:pic>
      <p:sp>
        <p:nvSpPr>
          <p:cNvPr id="9" name="Shape 350"/>
          <p:cNvSpPr/>
          <p:nvPr/>
        </p:nvSpPr>
        <p:spPr>
          <a:xfrm>
            <a:off x="6324600" y="990600"/>
            <a:ext cx="2506980" cy="2209800"/>
          </a:xfrm>
          <a:custGeom>
            <a:avLst/>
            <a:gdLst/>
            <a:ahLst/>
            <a:cxnLst/>
            <a:rect l="0" t="0" r="0" b="0"/>
            <a:pathLst>
              <a:path w="2507425" h="1932584">
                <a:moveTo>
                  <a:pt x="229044" y="244043"/>
                </a:moveTo>
                <a:cubicBezTo>
                  <a:pt x="229044" y="109258"/>
                  <a:pt x="338303" y="0"/>
                  <a:pt x="473087" y="0"/>
                </a:cubicBezTo>
                <a:lnTo>
                  <a:pt x="2263381" y="0"/>
                </a:lnTo>
                <a:cubicBezTo>
                  <a:pt x="2398166" y="0"/>
                  <a:pt x="2507425" y="109258"/>
                  <a:pt x="2507425" y="244043"/>
                </a:cubicBezTo>
                <a:lnTo>
                  <a:pt x="2507425" y="1220191"/>
                </a:lnTo>
                <a:lnTo>
                  <a:pt x="2507425" y="1220191"/>
                </a:lnTo>
                <a:cubicBezTo>
                  <a:pt x="2507425" y="1354976"/>
                  <a:pt x="2398166" y="1464234"/>
                  <a:pt x="2263381" y="1464234"/>
                </a:cubicBezTo>
                <a:lnTo>
                  <a:pt x="1178369" y="1464234"/>
                </a:lnTo>
                <a:lnTo>
                  <a:pt x="0" y="1932584"/>
                </a:lnTo>
                <a:lnTo>
                  <a:pt x="608775" y="1464234"/>
                </a:lnTo>
                <a:lnTo>
                  <a:pt x="473087" y="1464234"/>
                </a:lnTo>
                <a:cubicBezTo>
                  <a:pt x="338303" y="1464234"/>
                  <a:pt x="229044" y="1354976"/>
                  <a:pt x="229044" y="1220191"/>
                </a:cubicBezTo>
                <a:lnTo>
                  <a:pt x="229044" y="1220191"/>
                </a:lnTo>
                <a:lnTo>
                  <a:pt x="229044" y="244043"/>
                </a:lnTo>
                <a:close/>
              </a:path>
            </a:pathLst>
          </a:custGeom>
          <a:ln w="19050" cap="flat">
            <a:round/>
          </a:ln>
        </p:spPr>
        <p:style>
          <a:lnRef idx="1">
            <a:srgbClr val="00AF50"/>
          </a:lnRef>
          <a:fillRef idx="0">
            <a:srgbClr val="000000">
              <a:alpha val="0"/>
            </a:srgbClr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593030" y="1054204"/>
            <a:ext cx="223854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Augmenting the presentation with relevant </a:t>
            </a:r>
            <a:r>
              <a:rPr lang="en-US" altLang="zh-CN" sz="2400" dirty="0" smtClean="0"/>
              <a:t>facts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5138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en-US" dirty="0" smtClean="0"/>
          </a:p>
          <a:p>
            <a:pPr lvl="0"/>
            <a:r>
              <a:rPr lang="en-US" dirty="0" smtClean="0"/>
              <a:t>Knowledge </a:t>
            </a:r>
            <a:r>
              <a:rPr lang="en-US" dirty="0"/>
              <a:t>is crucial for many AI tasks </a:t>
            </a:r>
          </a:p>
          <a:p>
            <a:endParaRPr lang="en-US" dirty="0" smtClean="0"/>
          </a:p>
          <a:p>
            <a:r>
              <a:rPr lang="en-US" b="1" dirty="0"/>
              <a:t>Knowledge brings more knowledge </a:t>
            </a:r>
            <a:r>
              <a:rPr lang="en-US" dirty="0" smtClean="0"/>
              <a:t>(</a:t>
            </a:r>
            <a:r>
              <a:rPr lang="en-US" dirty="0"/>
              <a:t>the more you know, the more you can </a:t>
            </a:r>
            <a:r>
              <a:rPr lang="en-US" dirty="0" smtClean="0"/>
              <a:t>learn</a:t>
            </a:r>
            <a:r>
              <a:rPr lang="en-US" dirty="0"/>
              <a:t>)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</a:t>
            </a:r>
            <a:r>
              <a:rPr lang="en-US" dirty="0"/>
              <a:t>Fusion rules !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Knowledge is hard to </a:t>
            </a:r>
            <a:r>
              <a:rPr lang="en-US" dirty="0" smtClean="0"/>
              <a:t>acquire</a:t>
            </a:r>
          </a:p>
          <a:p>
            <a:pPr lvl="1"/>
            <a:r>
              <a:rPr lang="en-US" dirty="0"/>
              <a:t>A lot can be found online, but a lot more cannot be </a:t>
            </a:r>
            <a:r>
              <a:rPr lang="en-US" dirty="0" smtClean="0"/>
              <a:t>found</a:t>
            </a:r>
          </a:p>
          <a:p>
            <a:pPr lvl="1"/>
            <a:r>
              <a:rPr lang="en-US" dirty="0"/>
              <a:t>A lot cannot be extracted using today’s methods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383597" y="0"/>
            <a:ext cx="2376805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1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sampler of research problems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6019800"/>
          </a:xfrm>
        </p:spPr>
        <p:txBody>
          <a:bodyPr>
            <a:normAutofit fontScale="92500"/>
          </a:bodyPr>
          <a:lstStyle/>
          <a:p>
            <a:r>
              <a:rPr lang="en-US" dirty="0"/>
              <a:t>Growth: </a:t>
            </a:r>
            <a:r>
              <a:rPr lang="en-US" dirty="0">
                <a:solidFill>
                  <a:srgbClr val="FF0000"/>
                </a:solidFill>
              </a:rPr>
              <a:t>knowledge graphs are incomplete! </a:t>
            </a:r>
          </a:p>
          <a:p>
            <a:pPr lvl="1"/>
            <a:r>
              <a:rPr lang="en-US" dirty="0"/>
              <a:t>Link prediction: add relations </a:t>
            </a:r>
          </a:p>
          <a:p>
            <a:pPr lvl="1"/>
            <a:r>
              <a:rPr lang="en-US" dirty="0"/>
              <a:t>Ontology matching: connect graphs </a:t>
            </a:r>
          </a:p>
          <a:p>
            <a:pPr lvl="1"/>
            <a:r>
              <a:rPr lang="en-US" dirty="0"/>
              <a:t>Knowledge extraction: extract new entities and relations from web/text </a:t>
            </a:r>
          </a:p>
          <a:p>
            <a:r>
              <a:rPr lang="en-US" dirty="0"/>
              <a:t>Validation: </a:t>
            </a:r>
            <a:r>
              <a:rPr lang="en-US" dirty="0">
                <a:solidFill>
                  <a:srgbClr val="FF0000"/>
                </a:solidFill>
              </a:rPr>
              <a:t>knowledge graphs are not always correct!  </a:t>
            </a:r>
          </a:p>
          <a:p>
            <a:pPr lvl="1"/>
            <a:r>
              <a:rPr lang="en-US" dirty="0"/>
              <a:t>Entity resolution: merge duplicate entities, split wrongly merged ones </a:t>
            </a:r>
          </a:p>
          <a:p>
            <a:pPr lvl="1"/>
            <a:r>
              <a:rPr lang="en-US" dirty="0"/>
              <a:t>Error detection: remove false assertions, find stale facts </a:t>
            </a:r>
          </a:p>
          <a:p>
            <a:r>
              <a:rPr lang="en-US" dirty="0"/>
              <a:t>Interface: </a:t>
            </a:r>
            <a:r>
              <a:rPr lang="en-US" dirty="0">
                <a:solidFill>
                  <a:srgbClr val="FF0000"/>
                </a:solidFill>
              </a:rPr>
              <a:t>how to make it easier to access knowledge? </a:t>
            </a:r>
          </a:p>
          <a:p>
            <a:pPr lvl="1"/>
            <a:r>
              <a:rPr lang="en-US" dirty="0"/>
              <a:t>Semantic parsing: interpret the meaning of queries </a:t>
            </a:r>
          </a:p>
          <a:p>
            <a:pPr lvl="1"/>
            <a:r>
              <a:rPr lang="en-US" dirty="0"/>
              <a:t>Question answering: compute answers using the knowledge graph </a:t>
            </a:r>
          </a:p>
          <a:p>
            <a:r>
              <a:rPr lang="en-US" dirty="0"/>
              <a:t>Intelligence: </a:t>
            </a:r>
            <a:r>
              <a:rPr lang="en-US" dirty="0">
                <a:solidFill>
                  <a:srgbClr val="FF0000"/>
                </a:solidFill>
              </a:rPr>
              <a:t>can AI emerge from knowledge graphs? </a:t>
            </a:r>
          </a:p>
          <a:p>
            <a:pPr lvl="1"/>
            <a:r>
              <a:rPr lang="en-US" dirty="0"/>
              <a:t>Automatic reasoning and planning </a:t>
            </a:r>
          </a:p>
          <a:p>
            <a:pPr lvl="1"/>
            <a:r>
              <a:rPr lang="en-US" dirty="0"/>
              <a:t>Generalization and abstraction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92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9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Application: </a:t>
            </a:r>
            <a:r>
              <a:rPr lang="en-US" altLang="zh-CN" dirty="0" smtClean="0"/>
              <a:t>KB based QA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6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Answer Questions </a:t>
            </a:r>
            <a:r>
              <a:rPr lang="en-US" altLang="zh-CN" dirty="0" smtClean="0"/>
              <a:t>using Structured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General problem setting</a:t>
            </a:r>
          </a:p>
          <a:p>
            <a:pPr lvl="1"/>
            <a:r>
              <a:rPr lang="en-US" dirty="0" smtClean="0"/>
              <a:t>Information source: </a:t>
            </a:r>
            <a:r>
              <a:rPr lang="en-US" altLang="zh-CN" dirty="0" smtClean="0"/>
              <a:t>A “database”</a:t>
            </a:r>
          </a:p>
          <a:p>
            <a:pPr lvl="2"/>
            <a:r>
              <a:rPr lang="en-US" altLang="zh-CN" dirty="0" smtClean="0"/>
              <a:t>Collection of records</a:t>
            </a:r>
          </a:p>
          <a:p>
            <a:pPr lvl="2"/>
            <a:r>
              <a:rPr lang="en-US" dirty="0" smtClean="0"/>
              <a:t>Tables</a:t>
            </a:r>
          </a:p>
          <a:p>
            <a:pPr lvl="2"/>
            <a:r>
              <a:rPr lang="en-US" dirty="0" smtClean="0"/>
              <a:t>Large scale DB with complex schema</a:t>
            </a:r>
          </a:p>
          <a:p>
            <a:pPr lvl="1"/>
            <a:r>
              <a:rPr lang="en-US" dirty="0" smtClean="0"/>
              <a:t>Input: a natural language question (instead of formal “query”)</a:t>
            </a:r>
          </a:p>
          <a:p>
            <a:pPr lvl="1"/>
            <a:r>
              <a:rPr lang="en-US" dirty="0" smtClean="0"/>
              <a:t>Output: Answer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Baseball [Green, Wolf, Chomsky &amp; </a:t>
            </a:r>
            <a:r>
              <a:rPr lang="en-US" sz="3200" dirty="0" err="1" smtClean="0"/>
              <a:t>Laughery</a:t>
            </a:r>
            <a:r>
              <a:rPr lang="en-US" sz="3200" dirty="0" smtClean="0"/>
              <a:t>, 1961]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games did the Yankees play in July?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590800"/>
            <a:ext cx="3177354" cy="29864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2133600"/>
            <a:ext cx="5196746" cy="409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8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LUNAR [Woods, 1973]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 me all lunar samples with Magnetite</a:t>
            </a:r>
          </a:p>
          <a:p>
            <a:r>
              <a:rPr lang="en-US" dirty="0" smtClean="0"/>
              <a:t>How many samples contain Titanium?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18110"/>
            <a:ext cx="2794865" cy="23154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286000"/>
            <a:ext cx="4412753" cy="378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26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Geoquery</a:t>
            </a:r>
            <a:r>
              <a:rPr lang="en-US" altLang="zh-CN" dirty="0" smtClean="0"/>
              <a:t> [</a:t>
            </a:r>
            <a:r>
              <a:rPr lang="en-US" altLang="zh-CN" dirty="0" err="1" smtClean="0"/>
              <a:t>Zelle</a:t>
            </a:r>
            <a:r>
              <a:rPr lang="en-US" altLang="zh-CN" dirty="0" smtClean="0"/>
              <a:t> &amp; Mooney, 1996]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capital of the state with the largest population?</a:t>
            </a:r>
          </a:p>
          <a:p>
            <a:r>
              <a:rPr lang="en-US" dirty="0" smtClean="0"/>
              <a:t>What are the major cities in Kansas?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802775"/>
            <a:ext cx="3828768" cy="35740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2819400"/>
            <a:ext cx="3974041" cy="317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08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Early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Small scale &amp; domain-specific KBs</a:t>
            </a:r>
          </a:p>
          <a:p>
            <a:pPr lvl="1"/>
            <a:r>
              <a:rPr lang="en-US" dirty="0" smtClean="0"/>
              <a:t>Simple schema</a:t>
            </a:r>
          </a:p>
          <a:p>
            <a:pPr lvl="1"/>
            <a:r>
              <a:rPr lang="en-US" dirty="0" smtClean="0"/>
              <a:t>Small number of entities and relations</a:t>
            </a:r>
          </a:p>
          <a:p>
            <a:pPr lvl="1"/>
            <a:r>
              <a:rPr lang="en-US" dirty="0" smtClean="0"/>
              <a:t>Limited set of sensible questions</a:t>
            </a:r>
            <a:endParaRPr lang="en-US" dirty="0"/>
          </a:p>
          <a:p>
            <a:r>
              <a:rPr lang="en-US" dirty="0" smtClean="0"/>
              <a:t>Approaches</a:t>
            </a:r>
          </a:p>
          <a:p>
            <a:pPr lvl="1"/>
            <a:r>
              <a:rPr lang="en-US" dirty="0" smtClean="0"/>
              <a:t>Ad-hoc methods (e.g., manually crafting rules) can be quite effective</a:t>
            </a:r>
          </a:p>
          <a:p>
            <a:pPr lvl="1"/>
            <a:r>
              <a:rPr lang="en-US" dirty="0" smtClean="0"/>
              <a:t>Semantic parsing (of questions)</a:t>
            </a:r>
            <a:endParaRPr lang="en-US" dirty="0"/>
          </a:p>
          <a:p>
            <a:r>
              <a:rPr lang="en-US" dirty="0" smtClean="0"/>
              <a:t>Issues</a:t>
            </a:r>
          </a:p>
          <a:p>
            <a:pPr lvl="1"/>
            <a:r>
              <a:rPr lang="en-US" dirty="0" smtClean="0"/>
              <a:t>Not clear if the methods are scalable</a:t>
            </a:r>
          </a:p>
          <a:p>
            <a:pPr lvl="1"/>
            <a:r>
              <a:rPr lang="en-US" dirty="0" smtClean="0"/>
              <a:t>Cannot support </a:t>
            </a:r>
            <a:r>
              <a:rPr lang="zh-CN" altLang="en-US" dirty="0" smtClean="0"/>
              <a:t>“</a:t>
            </a:r>
            <a:r>
              <a:rPr lang="en-US" altLang="zh-CN" dirty="0" smtClean="0"/>
              <a:t>open-domain</a:t>
            </a:r>
            <a:r>
              <a:rPr lang="zh-CN" altLang="en-US" dirty="0" smtClean="0"/>
              <a:t>” </a:t>
            </a:r>
            <a:r>
              <a:rPr lang="en-US" altLang="zh-CN" dirty="0" smtClean="0"/>
              <a:t>question answering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42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Modern Large-scale Knowledge Graphs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371600"/>
            <a:ext cx="8839200" cy="386873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16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Surfacing facts proactively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08165"/>
            <a:ext cx="8839200" cy="5715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213360" y="941705"/>
            <a:ext cx="7924165" cy="452056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1981200" y="1828800"/>
            <a:ext cx="6937375" cy="447167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1264272" y="1318260"/>
            <a:ext cx="335280" cy="1106170"/>
          </a:xfrm>
          <a:prstGeom prst="rect">
            <a:avLst/>
          </a:prstGeom>
        </p:spPr>
      </p:pic>
      <p:sp>
        <p:nvSpPr>
          <p:cNvPr id="8" name="Shape 368"/>
          <p:cNvSpPr/>
          <p:nvPr/>
        </p:nvSpPr>
        <p:spPr>
          <a:xfrm>
            <a:off x="789292" y="894715"/>
            <a:ext cx="1044575" cy="434975"/>
          </a:xfrm>
          <a:custGeom>
            <a:avLst/>
            <a:gdLst/>
            <a:ahLst/>
            <a:cxnLst/>
            <a:rect l="0" t="0" r="0" b="0"/>
            <a:pathLst>
              <a:path w="1045032" h="435432">
                <a:moveTo>
                  <a:pt x="0" y="217716"/>
                </a:moveTo>
                <a:cubicBezTo>
                  <a:pt x="0" y="97472"/>
                  <a:pt x="233934" y="0"/>
                  <a:pt x="522516" y="0"/>
                </a:cubicBezTo>
                <a:cubicBezTo>
                  <a:pt x="811098" y="0"/>
                  <a:pt x="1045032" y="97472"/>
                  <a:pt x="1045032" y="217716"/>
                </a:cubicBezTo>
                <a:cubicBezTo>
                  <a:pt x="1045032" y="337960"/>
                  <a:pt x="811098" y="435432"/>
                  <a:pt x="522516" y="435432"/>
                </a:cubicBezTo>
                <a:cubicBezTo>
                  <a:pt x="233934" y="435432"/>
                  <a:pt x="0" y="337960"/>
                  <a:pt x="0" y="217716"/>
                </a:cubicBezTo>
                <a:close/>
              </a:path>
            </a:pathLst>
          </a:custGeom>
          <a:ln w="25400" cap="flat">
            <a:round/>
          </a:ln>
        </p:spPr>
        <p:style>
          <a:lnRef idx="1">
            <a:srgbClr val="C00000"/>
          </a:lnRef>
          <a:fillRef idx="0">
            <a:srgbClr val="000000">
              <a:alpha val="0"/>
            </a:srgbClr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en-US"/>
          </a:p>
        </p:txBody>
      </p:sp>
      <p:sp>
        <p:nvSpPr>
          <p:cNvPr id="9" name="Shape 372"/>
          <p:cNvSpPr/>
          <p:nvPr/>
        </p:nvSpPr>
        <p:spPr>
          <a:xfrm>
            <a:off x="2487282" y="1787525"/>
            <a:ext cx="639445" cy="434975"/>
          </a:xfrm>
          <a:custGeom>
            <a:avLst/>
            <a:gdLst/>
            <a:ahLst/>
            <a:cxnLst/>
            <a:rect l="0" t="0" r="0" b="0"/>
            <a:pathLst>
              <a:path w="639826" h="435432">
                <a:moveTo>
                  <a:pt x="0" y="217716"/>
                </a:moveTo>
                <a:cubicBezTo>
                  <a:pt x="0" y="97473"/>
                  <a:pt x="143231" y="0"/>
                  <a:pt x="319913" y="0"/>
                </a:cubicBezTo>
                <a:cubicBezTo>
                  <a:pt x="496595" y="0"/>
                  <a:pt x="639826" y="97473"/>
                  <a:pt x="639826" y="217716"/>
                </a:cubicBezTo>
                <a:cubicBezTo>
                  <a:pt x="639826" y="337960"/>
                  <a:pt x="496595" y="435432"/>
                  <a:pt x="319913" y="435432"/>
                </a:cubicBezTo>
                <a:cubicBezTo>
                  <a:pt x="143231" y="435432"/>
                  <a:pt x="0" y="337960"/>
                  <a:pt x="0" y="217716"/>
                </a:cubicBezTo>
                <a:close/>
              </a:path>
            </a:pathLst>
          </a:custGeom>
          <a:ln w="25400" cap="flat">
            <a:round/>
          </a:ln>
        </p:spPr>
        <p:style>
          <a:lnRef idx="1">
            <a:srgbClr val="C00000"/>
          </a:lnRef>
          <a:fillRef idx="0">
            <a:srgbClr val="000000">
              <a:alpha val="0"/>
            </a:srgbClr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en-US"/>
          </a:p>
        </p:txBody>
      </p:sp>
      <p:pic>
        <p:nvPicPr>
          <p:cNvPr id="10" name="Picture 9"/>
          <p:cNvPicPr/>
          <p:nvPr/>
        </p:nvPicPr>
        <p:blipFill>
          <a:blip r:embed="rId6"/>
          <a:stretch>
            <a:fillRect/>
          </a:stretch>
        </p:blipFill>
        <p:spPr>
          <a:xfrm>
            <a:off x="2985757" y="2185035"/>
            <a:ext cx="3273425" cy="283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36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Question Answering with Knowledge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Large-scale</a:t>
            </a:r>
          </a:p>
          <a:p>
            <a:pPr lvl="1"/>
            <a:r>
              <a:rPr lang="en-US" dirty="0" smtClean="0"/>
              <a:t>Billions of entities</a:t>
            </a:r>
          </a:p>
          <a:p>
            <a:pPr lvl="1"/>
            <a:r>
              <a:rPr lang="en-US" dirty="0" smtClean="0"/>
              <a:t>Relations among them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smtClean="0"/>
              <a:t>Question answering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800600"/>
            <a:ext cx="6071711" cy="8744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1350165"/>
            <a:ext cx="4810298" cy="306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28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WebQuestion</a:t>
            </a:r>
            <a:r>
              <a:rPr lang="en-US" dirty="0" smtClean="0"/>
              <a:t> Dataset [</a:t>
            </a:r>
            <a:r>
              <a:rPr lang="en-US" dirty="0" err="1" smtClean="0"/>
              <a:t>Berant</a:t>
            </a:r>
            <a:r>
              <a:rPr lang="en-US" dirty="0" smtClean="0"/>
              <a:t> et al. 13]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5,810 questions crawled from Google Suggest API and answered using Amazon </a:t>
            </a:r>
            <a:r>
              <a:rPr lang="en-US" sz="2800" dirty="0" err="1"/>
              <a:t>Mturk</a:t>
            </a:r>
            <a:endParaRPr lang="en-US" sz="2800" dirty="0"/>
          </a:p>
          <a:p>
            <a:pPr lvl="1"/>
            <a:r>
              <a:rPr lang="en-US" sz="2000" dirty="0"/>
              <a:t>3,778 training, 2,032 testing</a:t>
            </a:r>
          </a:p>
          <a:p>
            <a:pPr lvl="1"/>
            <a:r>
              <a:rPr lang="en-US" sz="2000" dirty="0"/>
              <a:t>A question may have multiple answers </a:t>
            </a:r>
            <a:r>
              <a:rPr lang="en-US" sz="2000" dirty="0">
                <a:sym typeface="Wingdings" panose="05000000000000000000" pitchFamily="2" charset="2"/>
              </a:rPr>
              <a:t> using Avg. F1</a:t>
            </a:r>
            <a:endParaRPr lang="en-US" sz="2000" dirty="0"/>
          </a:p>
          <a:p>
            <a:endParaRPr lang="en-US" sz="2800" dirty="0" smtClean="0">
              <a:solidFill>
                <a:srgbClr val="00B0F0"/>
              </a:solidFill>
            </a:endParaRPr>
          </a:p>
          <a:p>
            <a:r>
              <a:rPr lang="en-US" sz="2800" dirty="0" smtClean="0"/>
              <a:t>Examples:</a:t>
            </a:r>
          </a:p>
          <a:p>
            <a:pPr lvl="1"/>
            <a:r>
              <a:rPr lang="en-US" sz="2400" dirty="0" smtClean="0">
                <a:solidFill>
                  <a:srgbClr val="00B0F0"/>
                </a:solidFill>
              </a:rPr>
              <a:t>What character did Natalie Portman play in Star Wars? =&gt; Padme Amidala</a:t>
            </a:r>
          </a:p>
          <a:p>
            <a:pPr lvl="1"/>
            <a:r>
              <a:rPr lang="en-US" sz="2400" dirty="0" smtClean="0">
                <a:solidFill>
                  <a:srgbClr val="00B0F0"/>
                </a:solidFill>
              </a:rPr>
              <a:t>What currency do you use in Costa Rica? =&gt; Costa Rican colon</a:t>
            </a:r>
          </a:p>
          <a:p>
            <a:pPr lvl="1"/>
            <a:r>
              <a:rPr lang="en-US" sz="2400" dirty="0" smtClean="0">
                <a:solidFill>
                  <a:srgbClr val="00B0F0"/>
                </a:solidFill>
              </a:rPr>
              <a:t>What did Obama study in school? =&gt; political science</a:t>
            </a:r>
          </a:p>
          <a:p>
            <a:pPr lvl="1"/>
            <a:r>
              <a:rPr lang="en-US" sz="2400" dirty="0" smtClean="0">
                <a:solidFill>
                  <a:srgbClr val="00B0F0"/>
                </a:solidFill>
              </a:rPr>
              <a:t>What do Michelle Obama do for a living? =&gt; writer, lawyer</a:t>
            </a:r>
          </a:p>
          <a:p>
            <a:pPr lvl="1"/>
            <a:r>
              <a:rPr lang="en-US" sz="2400" dirty="0" smtClean="0">
                <a:solidFill>
                  <a:srgbClr val="00B0F0"/>
                </a:solidFill>
              </a:rPr>
              <a:t>What killed Sammy Davis Jr? =&gt; throat cancer	</a:t>
            </a:r>
          </a:p>
          <a:p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66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Comparison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219200"/>
            <a:ext cx="8839200" cy="506466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13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Comparison: NN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218103"/>
            <a:ext cx="8839200" cy="495519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31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Exploratory search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28600" y="821575"/>
            <a:ext cx="8229600" cy="5867400"/>
            <a:chOff x="0" y="0"/>
            <a:chExt cx="7645083" cy="5454168"/>
          </a:xfrm>
        </p:grpSpPr>
        <p:sp>
          <p:nvSpPr>
            <p:cNvPr id="6" name="Shape 383"/>
            <p:cNvSpPr/>
            <p:nvPr/>
          </p:nvSpPr>
          <p:spPr>
            <a:xfrm>
              <a:off x="0" y="921140"/>
              <a:ext cx="909002" cy="581101"/>
            </a:xfrm>
            <a:custGeom>
              <a:avLst/>
              <a:gdLst/>
              <a:ahLst/>
              <a:cxnLst/>
              <a:rect l="0" t="0" r="0" b="0"/>
              <a:pathLst>
                <a:path w="909002" h="581101">
                  <a:moveTo>
                    <a:pt x="618452" y="0"/>
                  </a:moveTo>
                  <a:lnTo>
                    <a:pt x="909002" y="290550"/>
                  </a:lnTo>
                  <a:lnTo>
                    <a:pt x="618452" y="581101"/>
                  </a:lnTo>
                  <a:lnTo>
                    <a:pt x="618452" y="435826"/>
                  </a:lnTo>
                  <a:lnTo>
                    <a:pt x="0" y="435826"/>
                  </a:lnTo>
                  <a:lnTo>
                    <a:pt x="0" y="145275"/>
                  </a:lnTo>
                  <a:lnTo>
                    <a:pt x="618452" y="145275"/>
                  </a:lnTo>
                  <a:lnTo>
                    <a:pt x="618452" y="0"/>
                  </a:lnTo>
                  <a:close/>
                </a:path>
              </a:pathLst>
            </a:custGeom>
            <a:ln w="0" cap="flat">
              <a:custDash>
                <a:ds d="100000" sp="750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C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pic>
          <p:nvPicPr>
            <p:cNvPr id="7" name="Picture 6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074420" y="4759"/>
              <a:ext cx="6565899" cy="5444645"/>
            </a:xfrm>
            <a:prstGeom prst="rect">
              <a:avLst/>
            </a:prstGeom>
          </p:spPr>
        </p:pic>
        <p:sp>
          <p:nvSpPr>
            <p:cNvPr id="8" name="Shape 386"/>
            <p:cNvSpPr/>
            <p:nvPr/>
          </p:nvSpPr>
          <p:spPr>
            <a:xfrm>
              <a:off x="1069658" y="0"/>
              <a:ext cx="6575425" cy="5454168"/>
            </a:xfrm>
            <a:custGeom>
              <a:avLst/>
              <a:gdLst/>
              <a:ahLst/>
              <a:cxnLst/>
              <a:rect l="0" t="0" r="0" b="0"/>
              <a:pathLst>
                <a:path w="6575425" h="5454168">
                  <a:moveTo>
                    <a:pt x="0" y="5454168"/>
                  </a:moveTo>
                  <a:lnTo>
                    <a:pt x="6575425" y="5454168"/>
                  </a:lnTo>
                  <a:lnTo>
                    <a:pt x="6575425" y="0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01600"/>
            </a:ln>
          </p:spPr>
          <p:style>
            <a:lnRef idx="1">
              <a:srgbClr val="575757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42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Connecting people, </a:t>
            </a:r>
            <a:r>
              <a:rPr lang="en-US" dirty="0" smtClean="0"/>
              <a:t>places, </a:t>
            </a:r>
            <a:r>
              <a:rPr lang="en-US" dirty="0"/>
              <a:t>and things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23545" y="1023621"/>
            <a:ext cx="8296910" cy="5735319"/>
            <a:chOff x="0" y="0"/>
            <a:chExt cx="8297336" cy="5735468"/>
          </a:xfrm>
        </p:grpSpPr>
        <p:pic>
          <p:nvPicPr>
            <p:cNvPr id="6" name="Picture 5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761190" y="0"/>
              <a:ext cx="4573588" cy="4568825"/>
            </a:xfrm>
            <a:prstGeom prst="rect">
              <a:avLst/>
            </a:prstGeom>
          </p:spPr>
        </p:pic>
        <p:pic>
          <p:nvPicPr>
            <p:cNvPr id="7" name="Picture 6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975548" y="2219957"/>
              <a:ext cx="3289858" cy="2801186"/>
            </a:xfrm>
            <a:prstGeom prst="rect">
              <a:avLst/>
            </a:prstGeom>
          </p:spPr>
        </p:pic>
        <p:sp>
          <p:nvSpPr>
            <p:cNvPr id="8" name="Shape 512"/>
            <p:cNvSpPr/>
            <p:nvPr/>
          </p:nvSpPr>
          <p:spPr>
            <a:xfrm>
              <a:off x="6398585" y="1174635"/>
              <a:ext cx="1116013" cy="1058354"/>
            </a:xfrm>
            <a:custGeom>
              <a:avLst/>
              <a:gdLst/>
              <a:ahLst/>
              <a:cxnLst/>
              <a:rect l="0" t="0" r="0" b="0"/>
              <a:pathLst>
                <a:path w="1116013" h="1058354">
                  <a:moveTo>
                    <a:pt x="215938" y="0"/>
                  </a:moveTo>
                  <a:lnTo>
                    <a:pt x="215938" y="215938"/>
                  </a:lnTo>
                  <a:lnTo>
                    <a:pt x="900075" y="215938"/>
                  </a:lnTo>
                  <a:lnTo>
                    <a:pt x="900075" y="842429"/>
                  </a:lnTo>
                  <a:lnTo>
                    <a:pt x="1116013" y="842429"/>
                  </a:lnTo>
                  <a:lnTo>
                    <a:pt x="839254" y="1058354"/>
                  </a:lnTo>
                  <a:lnTo>
                    <a:pt x="562496" y="842429"/>
                  </a:lnTo>
                  <a:lnTo>
                    <a:pt x="778434" y="842429"/>
                  </a:lnTo>
                  <a:lnTo>
                    <a:pt x="778434" y="337579"/>
                  </a:lnTo>
                  <a:lnTo>
                    <a:pt x="215938" y="337579"/>
                  </a:lnTo>
                  <a:lnTo>
                    <a:pt x="215938" y="553517"/>
                  </a:lnTo>
                  <a:lnTo>
                    <a:pt x="0" y="276758"/>
                  </a:lnTo>
                  <a:lnTo>
                    <a:pt x="215938" y="0"/>
                  </a:lnTo>
                  <a:close/>
                </a:path>
              </a:pathLst>
            </a:custGeom>
            <a:ln w="0" cap="flat">
              <a:custDash>
                <a:ds d="100000" sp="750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14A93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pic>
          <p:nvPicPr>
            <p:cNvPr id="9" name="Picture 8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4983726" y="2483023"/>
              <a:ext cx="3313610" cy="3150898"/>
            </a:xfrm>
            <a:prstGeom prst="rect">
              <a:avLst/>
            </a:prstGeom>
          </p:spPr>
        </p:pic>
        <p:sp>
          <p:nvSpPr>
            <p:cNvPr id="10" name="Shape 515"/>
            <p:cNvSpPr/>
            <p:nvPr/>
          </p:nvSpPr>
          <p:spPr>
            <a:xfrm>
              <a:off x="550034" y="1188995"/>
              <a:ext cx="1116012" cy="1058354"/>
            </a:xfrm>
            <a:custGeom>
              <a:avLst/>
              <a:gdLst/>
              <a:ahLst/>
              <a:cxnLst/>
              <a:rect l="0" t="0" r="0" b="0"/>
              <a:pathLst>
                <a:path w="1116012" h="1058354">
                  <a:moveTo>
                    <a:pt x="900074" y="0"/>
                  </a:moveTo>
                  <a:lnTo>
                    <a:pt x="1116012" y="276758"/>
                  </a:lnTo>
                  <a:lnTo>
                    <a:pt x="900074" y="553517"/>
                  </a:lnTo>
                  <a:lnTo>
                    <a:pt x="900074" y="337579"/>
                  </a:lnTo>
                  <a:lnTo>
                    <a:pt x="337579" y="337579"/>
                  </a:lnTo>
                  <a:lnTo>
                    <a:pt x="337579" y="842429"/>
                  </a:lnTo>
                  <a:lnTo>
                    <a:pt x="553517" y="842429"/>
                  </a:lnTo>
                  <a:lnTo>
                    <a:pt x="276758" y="1058354"/>
                  </a:lnTo>
                  <a:lnTo>
                    <a:pt x="0" y="842429"/>
                  </a:lnTo>
                  <a:lnTo>
                    <a:pt x="215938" y="842429"/>
                  </a:lnTo>
                  <a:lnTo>
                    <a:pt x="215938" y="215938"/>
                  </a:lnTo>
                  <a:lnTo>
                    <a:pt x="900074" y="215938"/>
                  </a:lnTo>
                  <a:lnTo>
                    <a:pt x="900074" y="0"/>
                  </a:lnTo>
                  <a:close/>
                </a:path>
              </a:pathLst>
            </a:custGeom>
            <a:ln w="0" cap="flat">
              <a:custDash>
                <a:ds d="100000" sp="750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14A93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pic>
          <p:nvPicPr>
            <p:cNvPr id="11" name="Picture 10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0" y="2298048"/>
              <a:ext cx="3307325" cy="2659654"/>
            </a:xfrm>
            <a:prstGeom prst="rect">
              <a:avLst/>
            </a:prstGeom>
          </p:spPr>
        </p:pic>
        <p:pic>
          <p:nvPicPr>
            <p:cNvPr id="12" name="Picture 11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5326" y="2574461"/>
              <a:ext cx="3303517" cy="31610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655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Connecting people, places and things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537210" y="844550"/>
            <a:ext cx="9307356" cy="5168900"/>
            <a:chOff x="0" y="0"/>
            <a:chExt cx="9307785" cy="5168912"/>
          </a:xfrm>
        </p:grpSpPr>
        <p:pic>
          <p:nvPicPr>
            <p:cNvPr id="6" name="Picture 5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9525" y="763206"/>
              <a:ext cx="4970749" cy="4400607"/>
            </a:xfrm>
            <a:prstGeom prst="rect">
              <a:avLst/>
            </a:prstGeom>
          </p:spPr>
        </p:pic>
        <p:sp>
          <p:nvSpPr>
            <p:cNvPr id="7" name="Shape 529"/>
            <p:cNvSpPr/>
            <p:nvPr/>
          </p:nvSpPr>
          <p:spPr>
            <a:xfrm>
              <a:off x="0" y="753680"/>
              <a:ext cx="4989068" cy="4415232"/>
            </a:xfrm>
            <a:custGeom>
              <a:avLst/>
              <a:gdLst/>
              <a:ahLst/>
              <a:cxnLst/>
              <a:rect l="0" t="0" r="0" b="0"/>
              <a:pathLst>
                <a:path w="4989068" h="4415232">
                  <a:moveTo>
                    <a:pt x="0" y="4415232"/>
                  </a:moveTo>
                  <a:lnTo>
                    <a:pt x="4989068" y="4415232"/>
                  </a:lnTo>
                  <a:lnTo>
                    <a:pt x="4989068" y="0"/>
                  </a:lnTo>
                  <a:lnTo>
                    <a:pt x="0" y="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004D9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Shape 531"/>
            <p:cNvSpPr/>
            <p:nvPr/>
          </p:nvSpPr>
          <p:spPr>
            <a:xfrm>
              <a:off x="3939404" y="0"/>
              <a:ext cx="4130548" cy="875411"/>
            </a:xfrm>
            <a:custGeom>
              <a:avLst/>
              <a:gdLst/>
              <a:ahLst/>
              <a:cxnLst/>
              <a:rect l="0" t="0" r="0" b="0"/>
              <a:pathLst>
                <a:path w="4130548" h="875411">
                  <a:moveTo>
                    <a:pt x="73774" y="0"/>
                  </a:moveTo>
                  <a:lnTo>
                    <a:pt x="4056774" y="0"/>
                  </a:lnTo>
                  <a:cubicBezTo>
                    <a:pt x="4097516" y="0"/>
                    <a:pt x="4130548" y="33033"/>
                    <a:pt x="4130548" y="73774"/>
                  </a:cubicBezTo>
                  <a:lnTo>
                    <a:pt x="4130548" y="368884"/>
                  </a:lnTo>
                  <a:cubicBezTo>
                    <a:pt x="4130548" y="409638"/>
                    <a:pt x="4097516" y="442671"/>
                    <a:pt x="4056774" y="442671"/>
                  </a:cubicBezTo>
                  <a:lnTo>
                    <a:pt x="1721066" y="442671"/>
                  </a:lnTo>
                  <a:lnTo>
                    <a:pt x="129375" y="875411"/>
                  </a:lnTo>
                  <a:lnTo>
                    <a:pt x="688429" y="442671"/>
                  </a:lnTo>
                  <a:lnTo>
                    <a:pt x="73774" y="442671"/>
                  </a:lnTo>
                  <a:cubicBezTo>
                    <a:pt x="33033" y="442671"/>
                    <a:pt x="0" y="409638"/>
                    <a:pt x="0" y="368884"/>
                  </a:cubicBezTo>
                  <a:lnTo>
                    <a:pt x="0" y="73774"/>
                  </a:lnTo>
                  <a:cubicBezTo>
                    <a:pt x="0" y="33033"/>
                    <a:pt x="33033" y="0"/>
                    <a:pt x="73774" y="0"/>
                  </a:cubicBezTo>
                  <a:close/>
                </a:path>
              </a:pathLst>
            </a:custGeom>
            <a:ln w="0" cap="flat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Shape 532"/>
            <p:cNvSpPr/>
            <p:nvPr/>
          </p:nvSpPr>
          <p:spPr>
            <a:xfrm>
              <a:off x="3939403" y="0"/>
              <a:ext cx="4130548" cy="875411"/>
            </a:xfrm>
            <a:custGeom>
              <a:avLst/>
              <a:gdLst/>
              <a:ahLst/>
              <a:cxnLst/>
              <a:rect l="0" t="0" r="0" b="0"/>
              <a:pathLst>
                <a:path w="4130548" h="875411">
                  <a:moveTo>
                    <a:pt x="0" y="73774"/>
                  </a:moveTo>
                  <a:cubicBezTo>
                    <a:pt x="0" y="33033"/>
                    <a:pt x="33033" y="0"/>
                    <a:pt x="73774" y="0"/>
                  </a:cubicBezTo>
                  <a:lnTo>
                    <a:pt x="4056773" y="0"/>
                  </a:lnTo>
                  <a:cubicBezTo>
                    <a:pt x="4097515" y="0"/>
                    <a:pt x="4130548" y="33033"/>
                    <a:pt x="4130548" y="73774"/>
                  </a:cubicBezTo>
                  <a:lnTo>
                    <a:pt x="4130548" y="368884"/>
                  </a:lnTo>
                  <a:lnTo>
                    <a:pt x="4130548" y="368884"/>
                  </a:lnTo>
                  <a:cubicBezTo>
                    <a:pt x="4130548" y="409638"/>
                    <a:pt x="4097515" y="442671"/>
                    <a:pt x="4056773" y="442671"/>
                  </a:cubicBezTo>
                  <a:lnTo>
                    <a:pt x="1721066" y="442671"/>
                  </a:lnTo>
                  <a:lnTo>
                    <a:pt x="129375" y="875411"/>
                  </a:lnTo>
                  <a:lnTo>
                    <a:pt x="688429" y="442671"/>
                  </a:lnTo>
                  <a:lnTo>
                    <a:pt x="73774" y="442671"/>
                  </a:lnTo>
                  <a:cubicBezTo>
                    <a:pt x="33033" y="442671"/>
                    <a:pt x="0" y="409638"/>
                    <a:pt x="0" y="368884"/>
                  </a:cubicBezTo>
                  <a:lnTo>
                    <a:pt x="0" y="368884"/>
                  </a:lnTo>
                  <a:lnTo>
                    <a:pt x="0" y="73774"/>
                  </a:lnTo>
                  <a:close/>
                </a:path>
              </a:pathLst>
            </a:custGeom>
            <a:ln w="25400" cap="flat">
              <a:round/>
            </a:ln>
          </p:spPr>
          <p:style>
            <a:lnRef idx="1">
              <a:srgbClr val="004D9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70975" y="59784"/>
              <a:ext cx="5236810" cy="45053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575757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Structured search within the graph 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943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27105</TotalTime>
  <Words>2440</Words>
  <Application>Microsoft Office PowerPoint</Application>
  <PresentationFormat>On-screen Show (4:3)</PresentationFormat>
  <Paragraphs>565</Paragraphs>
  <Slides>63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7" baseType="lpstr">
      <vt:lpstr>MS PGothic</vt:lpstr>
      <vt:lpstr>MS PGothic</vt:lpstr>
      <vt:lpstr>新細明體</vt:lpstr>
      <vt:lpstr>宋体</vt:lpstr>
      <vt:lpstr>Arial</vt:lpstr>
      <vt:lpstr>Calibri</vt:lpstr>
      <vt:lpstr>Calibri Light</vt:lpstr>
      <vt:lpstr>Garamond</vt:lpstr>
      <vt:lpstr>Palatino Linotype</vt:lpstr>
      <vt:lpstr>Tahoma</vt:lpstr>
      <vt:lpstr>Times New Roman</vt:lpstr>
      <vt:lpstr>Verdana</vt:lpstr>
      <vt:lpstr>Wingdings</vt:lpstr>
      <vt:lpstr>Office Theme</vt:lpstr>
      <vt:lpstr>COMP4901K/Math4824B Machine Learning for Natural Language Processing</vt:lpstr>
      <vt:lpstr>Outline</vt:lpstr>
      <vt:lpstr>PowerPoint Presentation</vt:lpstr>
      <vt:lpstr>Google Knowledge Graph</vt:lpstr>
      <vt:lpstr>Surfacing structured results in web search </vt:lpstr>
      <vt:lpstr>Surfacing facts proactively </vt:lpstr>
      <vt:lpstr>Exploratory search </vt:lpstr>
      <vt:lpstr>Connecting people, places, and things </vt:lpstr>
      <vt:lpstr>Connecting people, places and things </vt:lpstr>
      <vt:lpstr>Towards a knowledge-powered digital assistant </vt:lpstr>
      <vt:lpstr>Knowledge Base Summary</vt:lpstr>
      <vt:lpstr>Outline</vt:lpstr>
      <vt:lpstr>PowerPoint Presentation</vt:lpstr>
      <vt:lpstr>History of CYC</vt:lpstr>
      <vt:lpstr>History of CYC (Cont’d)</vt:lpstr>
      <vt:lpstr>Current State</vt:lpstr>
      <vt:lpstr>PowerPoint Presentation</vt:lpstr>
      <vt:lpstr>ConceptNet (MIT)</vt:lpstr>
      <vt:lpstr>Comparison</vt:lpstr>
      <vt:lpstr>Structure of the ConceptNet knowledge base</vt:lpstr>
      <vt:lpstr>ConceptNet: An Example</vt:lpstr>
      <vt:lpstr>PowerPoint Presentation</vt:lpstr>
      <vt:lpstr>Automatic Information Extraction</vt:lpstr>
      <vt:lpstr>KnowItAll</vt:lpstr>
      <vt:lpstr>NELL: Never-Ending Language Learning</vt:lpstr>
      <vt:lpstr>Read the Web: Problem Specification</vt:lpstr>
      <vt:lpstr>NELL, since Jan 2010</vt:lpstr>
      <vt:lpstr>Outline</vt:lpstr>
      <vt:lpstr>Information Extraction</vt:lpstr>
      <vt:lpstr>Name Tagging/Named Entity Recognition</vt:lpstr>
      <vt:lpstr>Name Tagging</vt:lpstr>
      <vt:lpstr>Name Tagging</vt:lpstr>
      <vt:lpstr>Name Tagging</vt:lpstr>
      <vt:lpstr>Name Tagging: Task</vt:lpstr>
      <vt:lpstr>Typical Name Tagging Features</vt:lpstr>
      <vt:lpstr>Deep Neural Networks</vt:lpstr>
      <vt:lpstr>Relation Extraction</vt:lpstr>
      <vt:lpstr>Semi-supervised relation extraction </vt:lpstr>
      <vt:lpstr>Snowball  [Agichtein &amp; Gravano, 00] </vt:lpstr>
      <vt:lpstr>Supervised relation extraction </vt:lpstr>
      <vt:lpstr>Event Extraction</vt:lpstr>
      <vt:lpstr>Outline</vt:lpstr>
      <vt:lpstr>Google Knowledge Vault (2014)</vt:lpstr>
      <vt:lpstr>Fusing multiple extractors </vt:lpstr>
      <vt:lpstr>The yield from different extraction systems </vt:lpstr>
      <vt:lpstr>Fusing extractors with priors </vt:lpstr>
      <vt:lpstr>PowerPoint Presentation</vt:lpstr>
      <vt:lpstr>Link Prediction In KG</vt:lpstr>
      <vt:lpstr>Fusing extractors with priors </vt:lpstr>
      <vt:lpstr>PowerPoint Presentation</vt:lpstr>
      <vt:lpstr>A sampler of research problems </vt:lpstr>
      <vt:lpstr>PowerPoint Presentation</vt:lpstr>
      <vt:lpstr>Application: KB based QA</vt:lpstr>
      <vt:lpstr>Answer Questions using Structured Data</vt:lpstr>
      <vt:lpstr>Baseball [Green, Wolf, Chomsky &amp; Laughery, 1961]</vt:lpstr>
      <vt:lpstr>LUNAR [Woods, 1973]</vt:lpstr>
      <vt:lpstr>Geoquery [Zelle &amp; Mooney, 1996]</vt:lpstr>
      <vt:lpstr>Early Work</vt:lpstr>
      <vt:lpstr>Modern Large-scale Knowledge Graphs</vt:lpstr>
      <vt:lpstr>Question Answering with Knowledge Graph</vt:lpstr>
      <vt:lpstr>WebQuestion Dataset [Berant et al. 13]</vt:lpstr>
      <vt:lpstr>Comparison</vt:lpstr>
      <vt:lpstr>Comparison: NN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Yangqiu Song</dc:title>
  <dc:creator>yqsong</dc:creator>
  <cp:lastModifiedBy>yqsong</cp:lastModifiedBy>
  <cp:revision>282</cp:revision>
  <dcterms:created xsi:type="dcterms:W3CDTF">2006-08-16T00:00:00Z</dcterms:created>
  <dcterms:modified xsi:type="dcterms:W3CDTF">2018-11-27T06:20:19Z</dcterms:modified>
</cp:coreProperties>
</file>